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3" r:id="rId7"/>
    <p:sldId id="272" r:id="rId8"/>
    <p:sldId id="267" r:id="rId9"/>
    <p:sldId id="273" r:id="rId10"/>
    <p:sldId id="271" r:id="rId11"/>
    <p:sldId id="274" r:id="rId12"/>
    <p:sldId id="270" r:id="rId13"/>
    <p:sldId id="275" r:id="rId14"/>
    <p:sldId id="269" r:id="rId15"/>
    <p:sldId id="276" r:id="rId16"/>
    <p:sldId id="268" r:id="rId17"/>
    <p:sldId id="277" r:id="rId18"/>
    <p:sldId id="260" r:id="rId19"/>
    <p:sldId id="266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8" autoAdjust="0"/>
    <p:restoredTop sz="94660"/>
  </p:normalViewPr>
  <p:slideViewPr>
    <p:cSldViewPr snapToGrid="0">
      <p:cViewPr varScale="1">
        <p:scale>
          <a:sx n="63" d="100"/>
          <a:sy n="63" d="100"/>
        </p:scale>
        <p:origin x="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94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06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92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3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75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38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8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7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91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93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14FB5-C251-45EC-B7F2-62FDF05E166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9844C8-0FE2-4790-B862-EEF3C8B1F67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55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summitcenter.org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8DC8F-0973-4B72-9226-312711B5B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4177"/>
            <a:ext cx="9144000" cy="2387600"/>
          </a:xfrm>
        </p:spPr>
        <p:txBody>
          <a:bodyPr/>
          <a:lstStyle/>
          <a:p>
            <a:r>
              <a:rPr lang="en-US"/>
              <a:t>Applied Behavior Analysis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8EE07F-F82C-455B-96C9-D56646C80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8374"/>
            <a:ext cx="9144000" cy="1655762"/>
          </a:xfrm>
        </p:spPr>
        <p:txBody>
          <a:bodyPr/>
          <a:lstStyle/>
          <a:p>
            <a:r>
              <a:rPr lang="en-US"/>
              <a:t>Stacey Chambers</a:t>
            </a:r>
          </a:p>
          <a:p>
            <a:r>
              <a:rPr lang="en-US" sz="2000"/>
              <a:t>Early Autism Program Coordinator</a:t>
            </a:r>
          </a:p>
          <a:p>
            <a:r>
              <a:rPr lang="en-US" sz="2000"/>
              <a:t>The Summit Center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8181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  <a:p>
            <a:r>
              <a:rPr lang="en-US" dirty="0"/>
              <a:t>Systematic Approach to Learning </a:t>
            </a:r>
          </a:p>
          <a:p>
            <a:r>
              <a:rPr lang="en-US" dirty="0"/>
              <a:t>Data Based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423101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1AD5F-0D9A-480A-BBCB-8E5C5A581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Based Decision Making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C32A1B4-1B56-4B96-A603-EDD97B6231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4467" y="2101752"/>
            <a:ext cx="5963066" cy="449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56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  <a:p>
            <a:r>
              <a:rPr lang="en-US" dirty="0"/>
              <a:t>Systematic Approach to Learning </a:t>
            </a:r>
          </a:p>
          <a:p>
            <a:r>
              <a:rPr lang="en-US" dirty="0"/>
              <a:t>Data Based Decision Making</a:t>
            </a:r>
          </a:p>
          <a:p>
            <a:r>
              <a:rPr lang="en-US" dirty="0"/>
              <a:t>Structured Environments</a:t>
            </a:r>
          </a:p>
        </p:txBody>
      </p:sp>
    </p:spTree>
    <p:extLst>
      <p:ext uri="{BB962C8B-B14F-4D97-AF65-F5344CB8AC3E}">
        <p14:creationId xmlns:p14="http://schemas.microsoft.com/office/powerpoint/2010/main" val="1158259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DB6F5-775B-4F29-9EBE-CCAD437E9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Environments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065D5-A91C-432B-AF05-68BA3409D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Supports </a:t>
            </a:r>
          </a:p>
        </p:txBody>
      </p:sp>
      <p:pic>
        <p:nvPicPr>
          <p:cNvPr id="1026" name="Picture 2" descr="Around the Classroom - Creating Inclusive Classrooms for Students with  Autism Spectrum Disorders">
            <a:extLst>
              <a:ext uri="{FF2B5EF4-FFF2-40B4-BE49-F238E27FC236}">
                <a16:creationId xmlns:a16="http://schemas.microsoft.com/office/drawing/2014/main" id="{6173EC53-0530-456B-88CD-4937B7434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66" y="2932111"/>
            <a:ext cx="330517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sual supports">
            <a:extLst>
              <a:ext uri="{FF2B5EF4-FFF2-40B4-BE49-F238E27FC236}">
                <a16:creationId xmlns:a16="http://schemas.microsoft.com/office/drawing/2014/main" id="{AC0DBC29-5FE1-4FDD-B2DB-6BA039644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419" y="2163761"/>
            <a:ext cx="420291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lectronic Digital Timer - Digital Timers - Presto®">
            <a:extLst>
              <a:ext uri="{FF2B5EF4-FFF2-40B4-BE49-F238E27FC236}">
                <a16:creationId xmlns:a16="http://schemas.microsoft.com/office/drawing/2014/main" id="{EBE21933-ABBD-4D8F-A7AC-0180E0778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567" y="344455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484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  <a:p>
            <a:r>
              <a:rPr lang="en-US" dirty="0"/>
              <a:t>Systematic Approach to Learning </a:t>
            </a:r>
          </a:p>
          <a:p>
            <a:r>
              <a:rPr lang="en-US" dirty="0"/>
              <a:t>Data Based Decision Making</a:t>
            </a:r>
          </a:p>
          <a:p>
            <a:r>
              <a:rPr lang="en-US" dirty="0"/>
              <a:t>Structured Environments</a:t>
            </a:r>
          </a:p>
          <a:p>
            <a:r>
              <a:rPr lang="en-US" dirty="0"/>
              <a:t>Functional Approach to Problem Behavior</a:t>
            </a:r>
          </a:p>
        </p:txBody>
      </p:sp>
    </p:spTree>
    <p:extLst>
      <p:ext uri="{BB962C8B-B14F-4D97-AF65-F5344CB8AC3E}">
        <p14:creationId xmlns:p14="http://schemas.microsoft.com/office/powerpoint/2010/main" val="728445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BEBB9-04D3-425C-9D6B-DB71E9DE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Approach to Problem Behavior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366E3-2982-48D0-98C6-0234E139B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				</a:t>
            </a:r>
            <a:r>
              <a:rPr lang="en-US" sz="3200" b="1" dirty="0"/>
              <a:t>M</a:t>
            </a:r>
            <a:r>
              <a:rPr lang="en-US" sz="3200" dirty="0"/>
              <a:t>edical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/>
              <a:t>				E</a:t>
            </a:r>
            <a:r>
              <a:rPr lang="en-US" sz="3200" dirty="0"/>
              <a:t>scape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/>
              <a:t>				A</a:t>
            </a:r>
            <a:r>
              <a:rPr lang="en-US" sz="3200" dirty="0"/>
              <a:t>ttention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/>
              <a:t>				T</a:t>
            </a:r>
            <a:r>
              <a:rPr lang="en-US" sz="3200" dirty="0"/>
              <a:t>angible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/>
              <a:t>				S</a:t>
            </a:r>
            <a:r>
              <a:rPr lang="en-US" sz="3200" dirty="0"/>
              <a:t>ensory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74942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  <a:p>
            <a:r>
              <a:rPr lang="en-US" dirty="0"/>
              <a:t>Systematic Approach to Learning </a:t>
            </a:r>
          </a:p>
          <a:p>
            <a:r>
              <a:rPr lang="en-US" dirty="0"/>
              <a:t>Data Based Decision Making</a:t>
            </a:r>
          </a:p>
          <a:p>
            <a:r>
              <a:rPr lang="en-US" dirty="0"/>
              <a:t>Structured Environments</a:t>
            </a:r>
          </a:p>
          <a:p>
            <a:r>
              <a:rPr lang="en-US" dirty="0"/>
              <a:t>Functional Approach to Problem Behavior</a:t>
            </a:r>
          </a:p>
          <a:p>
            <a:r>
              <a:rPr lang="en-US" dirty="0"/>
              <a:t>Family Involvement</a:t>
            </a:r>
          </a:p>
        </p:txBody>
      </p:sp>
    </p:spTree>
    <p:extLst>
      <p:ext uri="{BB962C8B-B14F-4D97-AF65-F5344CB8AC3E}">
        <p14:creationId xmlns:p14="http://schemas.microsoft.com/office/powerpoint/2010/main" val="3474257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B4ECF-5217-4F2F-A200-DE0CF5B46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477FB-D5E0-44B3-AE44-ED3FC8041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Training / Parent Counseling-Training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08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DD4E-E8AD-48D2-A5ED-081C9CFD3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ABA?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3E1A79-DFE3-4FDB-98BC-B35C495DD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37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3328B-41BB-40A3-9E49-90AE0EE0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Standards Project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89E99-36B9-4776-8070-B7F6D3E78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Established</a:t>
            </a:r>
            <a:r>
              <a:rPr lang="en-US" dirty="0"/>
              <a:t> treatments are those treatments that produce beneficial outcomes and are known to be effective for individuals on the autism spectrum.</a:t>
            </a:r>
          </a:p>
          <a:p>
            <a:r>
              <a:rPr lang="en-US" i="1" dirty="0"/>
              <a:t>Emerging</a:t>
            </a:r>
            <a:r>
              <a:rPr lang="en-US" dirty="0"/>
              <a:t> treatments are treatments that have some evidence of effectiveness, but not enough evidence to be confident that they are truly effective.  </a:t>
            </a:r>
          </a:p>
          <a:p>
            <a:r>
              <a:rPr lang="en-US" i="1" dirty="0"/>
              <a:t>Unestablished</a:t>
            </a:r>
            <a:r>
              <a:rPr lang="en-US" dirty="0"/>
              <a:t> treatments are treatments for which no sound evidence of effectiveness exists.  There would be no way to rule out the possibility of these treatments being ineffective or causing harm.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08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2100-400F-46AC-8E62-7A59B661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of focus: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EAA5A-E6C6-48FF-9DDC-363F1EAB2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Applied Behavior Analysis (ABA)?</a:t>
            </a:r>
          </a:p>
          <a:p>
            <a:r>
              <a:rPr lang="en-US" dirty="0"/>
              <a:t>What does ABA look like?</a:t>
            </a:r>
          </a:p>
          <a:p>
            <a:r>
              <a:rPr lang="en-US" dirty="0"/>
              <a:t>Why use ABA?</a:t>
            </a:r>
          </a:p>
        </p:txBody>
      </p:sp>
    </p:spTree>
    <p:extLst>
      <p:ext uri="{BB962C8B-B14F-4D97-AF65-F5344CB8AC3E}">
        <p14:creationId xmlns:p14="http://schemas.microsoft.com/office/powerpoint/2010/main" val="3118154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FE046E-1808-48C4-9802-6EFF50D8A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438" y="2300288"/>
            <a:ext cx="10515600" cy="2852737"/>
          </a:xfrm>
        </p:spPr>
        <p:txBody>
          <a:bodyPr>
            <a:noAutofit/>
          </a:bodyPr>
          <a:lstStyle/>
          <a:p>
            <a:r>
              <a:rPr lang="en-US" sz="2800" dirty="0"/>
              <a:t>For more information on </a:t>
            </a:r>
            <a:br>
              <a:rPr lang="en-US" sz="2800" dirty="0"/>
            </a:br>
            <a:r>
              <a:rPr lang="en-US" sz="2800" dirty="0"/>
              <a:t>Applied Behavior Analysis, please visit</a:t>
            </a:r>
            <a:br>
              <a:rPr lang="en-US" sz="2800" dirty="0"/>
            </a:br>
            <a:r>
              <a:rPr lang="en-US" sz="2800" dirty="0">
                <a:hlinkClick r:id="rId2"/>
              </a:rPr>
              <a:t>www.thesummitcenter.org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137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4DDF5-C05A-4E1F-BAD6-7F0F3ECE3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ABA?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139B5-B597-4422-A7F4-87D0EE0477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7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51DF-A561-42A8-A86C-C1EDFFD0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ABA?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D6513-EFFE-4D52-B212-EFBE56F32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Applied Behavior Analysis is an evidence-based and scientific approach to behavior and learning, primarily focused on improving socially significant behaviors in the individual’s life.  </a:t>
            </a:r>
          </a:p>
        </p:txBody>
      </p:sp>
    </p:spTree>
    <p:extLst>
      <p:ext uri="{BB962C8B-B14F-4D97-AF65-F5344CB8AC3E}">
        <p14:creationId xmlns:p14="http://schemas.microsoft.com/office/powerpoint/2010/main" val="120392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B2BBC-FB32-4B9F-AB73-2AD67B57F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ABA look like?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4E73E-23DA-42E6-9307-263DEE096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9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</p:txBody>
      </p:sp>
    </p:spTree>
    <p:extLst>
      <p:ext uri="{BB962C8B-B14F-4D97-AF65-F5344CB8AC3E}">
        <p14:creationId xmlns:p14="http://schemas.microsoft.com/office/powerpoint/2010/main" val="2736770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306DC-B58B-4E4E-BA47-EF8052DE9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BD39B-594B-46E7-A5CA-5F9744D30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a positive behavior is followed by receiving something that is valued, like a reward, that desired behavior is more likely to be repeated in the future. </a:t>
            </a:r>
          </a:p>
          <a:p>
            <a:endParaRPr lang="en-US" dirty="0"/>
          </a:p>
          <a:p>
            <a:r>
              <a:rPr lang="en-US" dirty="0"/>
              <a:t>Preference Assessments </a:t>
            </a:r>
          </a:p>
          <a:p>
            <a:r>
              <a:rPr lang="en-US" dirty="0"/>
              <a:t>Work / Play Schedule</a:t>
            </a:r>
          </a:p>
        </p:txBody>
      </p:sp>
    </p:spTree>
    <p:extLst>
      <p:ext uri="{BB962C8B-B14F-4D97-AF65-F5344CB8AC3E}">
        <p14:creationId xmlns:p14="http://schemas.microsoft.com/office/powerpoint/2010/main" val="263775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F728-3EF9-4D7E-ABFD-A53D1E9C2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Quality ABA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92D5-8947-46BC-B7A2-BF2B3D86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Planned Reinforcement</a:t>
            </a:r>
          </a:p>
          <a:p>
            <a:r>
              <a:rPr lang="en-US" dirty="0"/>
              <a:t>Systematic Approach to Learning </a:t>
            </a:r>
          </a:p>
        </p:txBody>
      </p:sp>
    </p:spTree>
    <p:extLst>
      <p:ext uri="{BB962C8B-B14F-4D97-AF65-F5344CB8AC3E}">
        <p14:creationId xmlns:p14="http://schemas.microsoft.com/office/powerpoint/2010/main" val="1148699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8E-1797-4C41-98DF-D1F7266E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Systematic Approach to Learning </a:t>
            </a:r>
          </a:p>
        </p:txBody>
      </p:sp>
      <p:pic>
        <p:nvPicPr>
          <p:cNvPr id="1026" name="Picture 2" descr="Image result for building blocks">
            <a:extLst>
              <a:ext uri="{FF2B5EF4-FFF2-40B4-BE49-F238E27FC236}">
                <a16:creationId xmlns:a16="http://schemas.microsoft.com/office/drawing/2014/main" id="{EF484492-776F-4296-8448-1C5679D088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67261" y="2270125"/>
            <a:ext cx="465747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71207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5F91EC5B6A7C4C91D2EB5F8CDBDCE6" ma:contentTypeVersion="6" ma:contentTypeDescription="Create a new document." ma:contentTypeScope="" ma:versionID="e2a3a3175f7b1cd5590fac80b37890da">
  <xsd:schema xmlns:xsd="http://www.w3.org/2001/XMLSchema" xmlns:xs="http://www.w3.org/2001/XMLSchema" xmlns:p="http://schemas.microsoft.com/office/2006/metadata/properties" xmlns:ns2="6f941d86-42ee-442e-aa2a-9920af87fb54" xmlns:ns3="ff2dee68-cb5d-4403-acff-b9830f19cd42" targetNamespace="http://schemas.microsoft.com/office/2006/metadata/properties" ma:root="true" ma:fieldsID="d062057d54a8d57eb81aac77a43eeca7" ns2:_="" ns3:_="">
    <xsd:import namespace="6f941d86-42ee-442e-aa2a-9920af87fb54"/>
    <xsd:import namespace="ff2dee68-cb5d-4403-acff-b9830f19c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41d86-42ee-442e-aa2a-9920af87fb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dee68-cb5d-4403-acff-b9830f19cd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85BFBF-C223-44B0-A53B-1DF75ACE949C}"/>
</file>

<file path=customXml/itemProps2.xml><?xml version="1.0" encoding="utf-8"?>
<ds:datastoreItem xmlns:ds="http://schemas.openxmlformats.org/officeDocument/2006/customXml" ds:itemID="{0BE8CAB5-C402-40FA-AABB-9D606E15ADB0}"/>
</file>

<file path=customXml/itemProps3.xml><?xml version="1.0" encoding="utf-8"?>
<ds:datastoreItem xmlns:ds="http://schemas.openxmlformats.org/officeDocument/2006/customXml" ds:itemID="{78A78F3B-809E-404E-ADD3-08DBA9F86244}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1750</TotalTime>
  <Words>360</Words>
  <Application>Microsoft Office PowerPoint</Application>
  <PresentationFormat>Widescreen</PresentationFormat>
  <Paragraphs>62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Gill Sans MT</vt:lpstr>
      <vt:lpstr>Gallery</vt:lpstr>
      <vt:lpstr>Applied Behavior Analysis</vt:lpstr>
      <vt:lpstr>Questions of focus:</vt:lpstr>
      <vt:lpstr>What is ABA?</vt:lpstr>
      <vt:lpstr>What is ABA?</vt:lpstr>
      <vt:lpstr>What does ABA look like?</vt:lpstr>
      <vt:lpstr>Elements of Quality ABA Instruction</vt:lpstr>
      <vt:lpstr>Planned Reinforcement</vt:lpstr>
      <vt:lpstr>Elements of Quality ABA Instruction</vt:lpstr>
      <vt:lpstr>Systematic Approach to Learning </vt:lpstr>
      <vt:lpstr>Elements of Quality ABA Instruction</vt:lpstr>
      <vt:lpstr>Data Based Decision Making </vt:lpstr>
      <vt:lpstr>Elements of Quality ABA Instruction</vt:lpstr>
      <vt:lpstr>Structured Environments </vt:lpstr>
      <vt:lpstr>Elements of Quality ABA Instruction</vt:lpstr>
      <vt:lpstr>Functional Approach to Problem Behavior </vt:lpstr>
      <vt:lpstr>Elements of Quality ABA Instruction</vt:lpstr>
      <vt:lpstr>Family Involvement</vt:lpstr>
      <vt:lpstr>Why use ABA?</vt:lpstr>
      <vt:lpstr>National Standards Project </vt:lpstr>
      <vt:lpstr>For more information on  Applied Behavior Analysis, please visit www.thesummitcenter.org.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Behavior Analysis and Early Intervention</dc:title>
  <dc:creator>Chambers, Stacey</dc:creator>
  <cp:lastModifiedBy>Chambers, Stacey</cp:lastModifiedBy>
  <cp:revision>24</cp:revision>
  <dcterms:created xsi:type="dcterms:W3CDTF">2020-02-11T18:00:17Z</dcterms:created>
  <dcterms:modified xsi:type="dcterms:W3CDTF">2022-06-09T16:43:09Z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0x010100C05F91EC5B6A7C4C91D2EB5F8CDBDCE6</vt:lpwstr>
  </property>
</Properties>
</file>