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3"/>
  </p:notesMasterIdLst>
  <p:sldIdLst>
    <p:sldId id="256" r:id="rId5"/>
    <p:sldId id="281" r:id="rId6"/>
    <p:sldId id="266" r:id="rId7"/>
    <p:sldId id="278" r:id="rId8"/>
    <p:sldId id="279" r:id="rId9"/>
    <p:sldId id="277" r:id="rId10"/>
    <p:sldId id="259" r:id="rId11"/>
    <p:sldId id="261" r:id="rId12"/>
    <p:sldId id="264" r:id="rId13"/>
    <p:sldId id="263" r:id="rId14"/>
    <p:sldId id="262" r:id="rId15"/>
    <p:sldId id="267" r:id="rId16"/>
    <p:sldId id="274" r:id="rId17"/>
    <p:sldId id="272" r:id="rId18"/>
    <p:sldId id="273" r:id="rId19"/>
    <p:sldId id="270" r:id="rId20"/>
    <p:sldId id="271" r:id="rId21"/>
    <p:sldId id="28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BBCB-631B-4546-8F71-56E3D138AF6F}" v="691" dt="2021-11-02T20:23:34.527"/>
    <p1510:client id="{32F904A4-7F86-8D03-24E9-C55593B537FC}" v="2" dt="2022-05-17T11:38:32.221"/>
    <p1510:client id="{3F6EA2BC-1068-49DE-98CA-FD1666C030C0}" v="76" dt="2021-11-01T20:29:12.054"/>
    <p1510:client id="{A2182756-0A74-A0A5-8D99-97312A3FA73D}" v="6" dt="2021-11-02T13:26:32.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4660"/>
  </p:normalViewPr>
  <p:slideViewPr>
    <p:cSldViewPr snapToGrid="0">
      <p:cViewPr varScale="1">
        <p:scale>
          <a:sx n="60" d="100"/>
          <a:sy n="60" d="100"/>
        </p:scale>
        <p:origin x="11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Amy" userId="S::aarmstrong@thesummitcenter.org::cb7317e5-3bc1-48df-bbe7-ee85af353479" providerId="AD" clId="Web-{32F904A4-7F86-8D03-24E9-C55593B537FC}"/>
    <pc:docChg chg="modSld">
      <pc:chgData name="Armstrong, Amy" userId="S::aarmstrong@thesummitcenter.org::cb7317e5-3bc1-48df-bbe7-ee85af353479" providerId="AD" clId="Web-{32F904A4-7F86-8D03-24E9-C55593B537FC}" dt="2022-05-17T11:38:32.221" v="1" actId="20577"/>
      <pc:docMkLst>
        <pc:docMk/>
      </pc:docMkLst>
      <pc:sldChg chg="modSp">
        <pc:chgData name="Armstrong, Amy" userId="S::aarmstrong@thesummitcenter.org::cb7317e5-3bc1-48df-bbe7-ee85af353479" providerId="AD" clId="Web-{32F904A4-7F86-8D03-24E9-C55593B537FC}" dt="2022-05-17T11:38:32.221" v="1" actId="20577"/>
        <pc:sldMkLst>
          <pc:docMk/>
          <pc:sldMk cId="3964792757" sldId="263"/>
        </pc:sldMkLst>
        <pc:spChg chg="mod">
          <ac:chgData name="Armstrong, Amy" userId="S::aarmstrong@thesummitcenter.org::cb7317e5-3bc1-48df-bbe7-ee85af353479" providerId="AD" clId="Web-{32F904A4-7F86-8D03-24E9-C55593B537FC}" dt="2022-05-17T11:38:32.221" v="1" actId="20577"/>
          <ac:spMkLst>
            <pc:docMk/>
            <pc:sldMk cId="3964792757" sldId="263"/>
            <ac:spMk id="3" creationId="{1E68AEC1-CF71-4B6C-891F-83E5396E831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7A812-7035-4FF7-98DC-735974C064F1}"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DC66EFB6-BE51-4840-9912-0DE5C34EF5D5}">
      <dgm:prSet/>
      <dgm:spPr/>
      <dgm:t>
        <a:bodyPr/>
        <a:lstStyle/>
        <a:p>
          <a:pPr>
            <a:defRPr b="1"/>
          </a:pPr>
          <a:r>
            <a:rPr lang="en-US" dirty="0"/>
            <a:t>Rachel Epstein M.S. Ed. CCC-SLP</a:t>
          </a:r>
        </a:p>
      </dgm:t>
    </dgm:pt>
    <dgm:pt modelId="{53F43694-6C9C-4D60-A7EB-F232F7E7515B}" type="parTrans" cxnId="{008EB77F-D311-4B84-BA26-5A491488964C}">
      <dgm:prSet/>
      <dgm:spPr/>
      <dgm:t>
        <a:bodyPr/>
        <a:lstStyle/>
        <a:p>
          <a:endParaRPr lang="en-US"/>
        </a:p>
      </dgm:t>
    </dgm:pt>
    <dgm:pt modelId="{3CC36683-B43B-41D5-9E8D-DD2A8A4CB3A5}" type="sibTrans" cxnId="{008EB77F-D311-4B84-BA26-5A491488964C}">
      <dgm:prSet/>
      <dgm:spPr/>
      <dgm:t>
        <a:bodyPr/>
        <a:lstStyle/>
        <a:p>
          <a:endParaRPr lang="en-US"/>
        </a:p>
      </dgm:t>
    </dgm:pt>
    <dgm:pt modelId="{CDA20FFD-5906-42BF-B6E2-BEFEAD6E5855}">
      <dgm:prSet/>
      <dgm:spPr/>
      <dgm:t>
        <a:bodyPr/>
        <a:lstStyle/>
        <a:p>
          <a:r>
            <a:rPr lang="en-US"/>
            <a:t>E-mail: repstein@thesummitcenter.org</a:t>
          </a:r>
        </a:p>
      </dgm:t>
    </dgm:pt>
    <dgm:pt modelId="{8CFB86E1-E780-448C-8647-4FF5813DF7CE}" type="parTrans" cxnId="{B463E793-1A26-4C40-A0AB-06E9B54766CC}">
      <dgm:prSet/>
      <dgm:spPr/>
      <dgm:t>
        <a:bodyPr/>
        <a:lstStyle/>
        <a:p>
          <a:endParaRPr lang="en-US"/>
        </a:p>
      </dgm:t>
    </dgm:pt>
    <dgm:pt modelId="{CB91133C-B554-403C-B9A2-61F4BB508320}" type="sibTrans" cxnId="{B463E793-1A26-4C40-A0AB-06E9B54766CC}">
      <dgm:prSet/>
      <dgm:spPr/>
      <dgm:t>
        <a:bodyPr/>
        <a:lstStyle/>
        <a:p>
          <a:endParaRPr lang="en-US"/>
        </a:p>
      </dgm:t>
    </dgm:pt>
    <dgm:pt modelId="{E8406841-3861-4341-89CD-08C71F9AB842}">
      <dgm:prSet/>
      <dgm:spPr/>
      <dgm:t>
        <a:bodyPr/>
        <a:lstStyle/>
        <a:p>
          <a:r>
            <a:rPr lang="en-US" dirty="0"/>
            <a:t>716.629.3400 Ext. 1815 [office]</a:t>
          </a:r>
        </a:p>
      </dgm:t>
    </dgm:pt>
    <dgm:pt modelId="{CB57E405-85A4-4DB2-B072-2199AEC3AEDE}" type="parTrans" cxnId="{3B1AF943-D965-4E00-BF39-8E7F76DF24AD}">
      <dgm:prSet/>
      <dgm:spPr/>
      <dgm:t>
        <a:bodyPr/>
        <a:lstStyle/>
        <a:p>
          <a:endParaRPr lang="en-US"/>
        </a:p>
      </dgm:t>
    </dgm:pt>
    <dgm:pt modelId="{B14AC732-AF51-4D68-9E61-0D2645C33C7A}" type="sibTrans" cxnId="{3B1AF943-D965-4E00-BF39-8E7F76DF24AD}">
      <dgm:prSet/>
      <dgm:spPr/>
      <dgm:t>
        <a:bodyPr/>
        <a:lstStyle/>
        <a:p>
          <a:endParaRPr lang="en-US"/>
        </a:p>
      </dgm:t>
    </dgm:pt>
    <dgm:pt modelId="{6C2D7680-A267-4951-A0D0-C185E0FFE6A5}">
      <dgm:prSet/>
      <dgm:spPr/>
      <dgm:t>
        <a:bodyPr/>
        <a:lstStyle/>
        <a:p>
          <a:pPr>
            <a:defRPr b="1"/>
          </a:pPr>
          <a:r>
            <a:rPr lang="en-US" dirty="0"/>
            <a:t>Amy Armstrong M.S. Ed. BCBA, LBA</a:t>
          </a:r>
        </a:p>
      </dgm:t>
    </dgm:pt>
    <dgm:pt modelId="{6A5D5B00-01CE-4E74-A85C-764A889260B5}" type="parTrans" cxnId="{D1650E9B-EE5C-4F75-82EF-927F095E5BD2}">
      <dgm:prSet/>
      <dgm:spPr/>
      <dgm:t>
        <a:bodyPr/>
        <a:lstStyle/>
        <a:p>
          <a:endParaRPr lang="en-US"/>
        </a:p>
      </dgm:t>
    </dgm:pt>
    <dgm:pt modelId="{5A053177-2F4D-4B66-8E5B-C145C380CF4F}" type="sibTrans" cxnId="{D1650E9B-EE5C-4F75-82EF-927F095E5BD2}">
      <dgm:prSet/>
      <dgm:spPr/>
      <dgm:t>
        <a:bodyPr/>
        <a:lstStyle/>
        <a:p>
          <a:endParaRPr lang="en-US"/>
        </a:p>
      </dgm:t>
    </dgm:pt>
    <dgm:pt modelId="{8EB890B1-8F28-42AE-87AD-6D915707594F}">
      <dgm:prSet/>
      <dgm:spPr/>
      <dgm:t>
        <a:bodyPr/>
        <a:lstStyle/>
        <a:p>
          <a:r>
            <a:rPr lang="en-US" dirty="0"/>
            <a:t>E-mail: aarmstrong@thesummitcenter.org</a:t>
          </a:r>
        </a:p>
      </dgm:t>
    </dgm:pt>
    <dgm:pt modelId="{5CE99372-AD1B-4B00-A19B-3CCB654BA4EB}" type="parTrans" cxnId="{26AE4C12-CEE3-4085-A8AD-3D31B615A0B2}">
      <dgm:prSet/>
      <dgm:spPr/>
      <dgm:t>
        <a:bodyPr/>
        <a:lstStyle/>
        <a:p>
          <a:endParaRPr lang="en-US"/>
        </a:p>
      </dgm:t>
    </dgm:pt>
    <dgm:pt modelId="{E79221F7-7607-48C2-9C44-79A9C2FFF642}" type="sibTrans" cxnId="{26AE4C12-CEE3-4085-A8AD-3D31B615A0B2}">
      <dgm:prSet/>
      <dgm:spPr/>
      <dgm:t>
        <a:bodyPr/>
        <a:lstStyle/>
        <a:p>
          <a:endParaRPr lang="en-US"/>
        </a:p>
      </dgm:t>
    </dgm:pt>
    <dgm:pt modelId="{C2D17198-4916-469F-BC70-658451B15ADA}">
      <dgm:prSet/>
      <dgm:spPr/>
      <dgm:t>
        <a:bodyPr/>
        <a:lstStyle/>
        <a:p>
          <a:r>
            <a:rPr lang="en-US" dirty="0"/>
            <a:t>716.799.8524 [office]</a:t>
          </a:r>
        </a:p>
      </dgm:t>
    </dgm:pt>
    <dgm:pt modelId="{C989DF30-B43F-44A2-B5F5-283644D09615}" type="parTrans" cxnId="{10498B8F-8B90-45FE-89D8-C82D00EEF2F0}">
      <dgm:prSet/>
      <dgm:spPr/>
      <dgm:t>
        <a:bodyPr/>
        <a:lstStyle/>
        <a:p>
          <a:endParaRPr lang="en-US"/>
        </a:p>
      </dgm:t>
    </dgm:pt>
    <dgm:pt modelId="{58E2C2D0-0664-417D-AD1B-A1C24EBC3BBC}" type="sibTrans" cxnId="{10498B8F-8B90-45FE-89D8-C82D00EEF2F0}">
      <dgm:prSet/>
      <dgm:spPr/>
      <dgm:t>
        <a:bodyPr/>
        <a:lstStyle/>
        <a:p>
          <a:endParaRPr lang="en-US"/>
        </a:p>
      </dgm:t>
    </dgm:pt>
    <dgm:pt modelId="{343D0639-CE6F-45D8-98A0-D7FBD94E9FF3}" type="pres">
      <dgm:prSet presAssocID="{3C97A812-7035-4FF7-98DC-735974C064F1}" presName="root" presStyleCnt="0">
        <dgm:presLayoutVars>
          <dgm:dir/>
          <dgm:resizeHandles val="exact"/>
        </dgm:presLayoutVars>
      </dgm:prSet>
      <dgm:spPr/>
    </dgm:pt>
    <dgm:pt modelId="{0B297DFD-46DC-4F4E-8788-D5260291E125}" type="pres">
      <dgm:prSet presAssocID="{DC66EFB6-BE51-4840-9912-0DE5C34EF5D5}" presName="compNode" presStyleCnt="0"/>
      <dgm:spPr/>
    </dgm:pt>
    <dgm:pt modelId="{B3339DD3-E847-48D3-9F85-C4385DD6B0DD}" type="pres">
      <dgm:prSet presAssocID="{DC66EFB6-BE51-4840-9912-0DE5C34EF5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EB4CA625-27E0-42F4-9A71-E943F34B84B0}" type="pres">
      <dgm:prSet presAssocID="{DC66EFB6-BE51-4840-9912-0DE5C34EF5D5}" presName="iconSpace" presStyleCnt="0"/>
      <dgm:spPr/>
    </dgm:pt>
    <dgm:pt modelId="{23281772-2D21-4C32-86E1-EDE330A629B7}" type="pres">
      <dgm:prSet presAssocID="{DC66EFB6-BE51-4840-9912-0DE5C34EF5D5}" presName="parTx" presStyleLbl="revTx" presStyleIdx="0" presStyleCnt="4">
        <dgm:presLayoutVars>
          <dgm:chMax val="0"/>
          <dgm:chPref val="0"/>
        </dgm:presLayoutVars>
      </dgm:prSet>
      <dgm:spPr/>
    </dgm:pt>
    <dgm:pt modelId="{1E2946C8-01E8-470A-8F88-CF1A9758106B}" type="pres">
      <dgm:prSet presAssocID="{DC66EFB6-BE51-4840-9912-0DE5C34EF5D5}" presName="txSpace" presStyleCnt="0"/>
      <dgm:spPr/>
    </dgm:pt>
    <dgm:pt modelId="{B6A225CC-1663-4623-9B0E-B27BA2CC4897}" type="pres">
      <dgm:prSet presAssocID="{DC66EFB6-BE51-4840-9912-0DE5C34EF5D5}" presName="desTx" presStyleLbl="revTx" presStyleIdx="1" presStyleCnt="4">
        <dgm:presLayoutVars/>
      </dgm:prSet>
      <dgm:spPr/>
    </dgm:pt>
    <dgm:pt modelId="{636683A6-4716-4BFC-86D3-ADE701F8DD8F}" type="pres">
      <dgm:prSet presAssocID="{3CC36683-B43B-41D5-9E8D-DD2A8A4CB3A5}" presName="sibTrans" presStyleCnt="0"/>
      <dgm:spPr/>
    </dgm:pt>
    <dgm:pt modelId="{AB45B5EB-BBAD-406F-85DD-699024DF54E9}" type="pres">
      <dgm:prSet presAssocID="{6C2D7680-A267-4951-A0D0-C185E0FFE6A5}" presName="compNode" presStyleCnt="0"/>
      <dgm:spPr/>
    </dgm:pt>
    <dgm:pt modelId="{1013EF2C-4C61-4E51-86B6-B2532B360706}" type="pres">
      <dgm:prSet presAssocID="{6C2D7680-A267-4951-A0D0-C185E0FFE6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6EE06FFE-8780-4312-ABD9-47AF4215F78B}" type="pres">
      <dgm:prSet presAssocID="{6C2D7680-A267-4951-A0D0-C185E0FFE6A5}" presName="iconSpace" presStyleCnt="0"/>
      <dgm:spPr/>
    </dgm:pt>
    <dgm:pt modelId="{19DE650A-CCD5-4C08-98EC-645EF4DEA886}" type="pres">
      <dgm:prSet presAssocID="{6C2D7680-A267-4951-A0D0-C185E0FFE6A5}" presName="parTx" presStyleLbl="revTx" presStyleIdx="2" presStyleCnt="4">
        <dgm:presLayoutVars>
          <dgm:chMax val="0"/>
          <dgm:chPref val="0"/>
        </dgm:presLayoutVars>
      </dgm:prSet>
      <dgm:spPr/>
    </dgm:pt>
    <dgm:pt modelId="{7BB66D5D-3E90-40AA-AD24-535116DA9DBF}" type="pres">
      <dgm:prSet presAssocID="{6C2D7680-A267-4951-A0D0-C185E0FFE6A5}" presName="txSpace" presStyleCnt="0"/>
      <dgm:spPr/>
    </dgm:pt>
    <dgm:pt modelId="{1AA4B4D0-FE49-4665-A12C-4B7782E1EAAD}" type="pres">
      <dgm:prSet presAssocID="{6C2D7680-A267-4951-A0D0-C185E0FFE6A5}" presName="desTx" presStyleLbl="revTx" presStyleIdx="3" presStyleCnt="4">
        <dgm:presLayoutVars/>
      </dgm:prSet>
      <dgm:spPr/>
    </dgm:pt>
  </dgm:ptLst>
  <dgm:cxnLst>
    <dgm:cxn modelId="{26AE4C12-CEE3-4085-A8AD-3D31B615A0B2}" srcId="{6C2D7680-A267-4951-A0D0-C185E0FFE6A5}" destId="{8EB890B1-8F28-42AE-87AD-6D915707594F}" srcOrd="0" destOrd="0" parTransId="{5CE99372-AD1B-4B00-A19B-3CCB654BA4EB}" sibTransId="{E79221F7-7607-48C2-9C44-79A9C2FFF642}"/>
    <dgm:cxn modelId="{3B1AF943-D965-4E00-BF39-8E7F76DF24AD}" srcId="{DC66EFB6-BE51-4840-9912-0DE5C34EF5D5}" destId="{E8406841-3861-4341-89CD-08C71F9AB842}" srcOrd="1" destOrd="0" parTransId="{CB57E405-85A4-4DB2-B072-2199AEC3AEDE}" sibTransId="{B14AC732-AF51-4D68-9E61-0D2645C33C7A}"/>
    <dgm:cxn modelId="{9148CD4A-E847-47BE-857E-F512107773C1}" type="presOf" srcId="{DC66EFB6-BE51-4840-9912-0DE5C34EF5D5}" destId="{23281772-2D21-4C32-86E1-EDE330A629B7}" srcOrd="0" destOrd="0" presId="urn:microsoft.com/office/officeart/2018/5/layout/CenteredIconLabelDescriptionList"/>
    <dgm:cxn modelId="{008EB77F-D311-4B84-BA26-5A491488964C}" srcId="{3C97A812-7035-4FF7-98DC-735974C064F1}" destId="{DC66EFB6-BE51-4840-9912-0DE5C34EF5D5}" srcOrd="0" destOrd="0" parTransId="{53F43694-6C9C-4D60-A7EB-F232F7E7515B}" sibTransId="{3CC36683-B43B-41D5-9E8D-DD2A8A4CB3A5}"/>
    <dgm:cxn modelId="{10498B8F-8B90-45FE-89D8-C82D00EEF2F0}" srcId="{6C2D7680-A267-4951-A0D0-C185E0FFE6A5}" destId="{C2D17198-4916-469F-BC70-658451B15ADA}" srcOrd="1" destOrd="0" parTransId="{C989DF30-B43F-44A2-B5F5-283644D09615}" sibTransId="{58E2C2D0-0664-417D-AD1B-A1C24EBC3BBC}"/>
    <dgm:cxn modelId="{B463E793-1A26-4C40-A0AB-06E9B54766CC}" srcId="{DC66EFB6-BE51-4840-9912-0DE5C34EF5D5}" destId="{CDA20FFD-5906-42BF-B6E2-BEFEAD6E5855}" srcOrd="0" destOrd="0" parTransId="{8CFB86E1-E780-448C-8647-4FF5813DF7CE}" sibTransId="{CB91133C-B554-403C-B9A2-61F4BB508320}"/>
    <dgm:cxn modelId="{D1650E9B-EE5C-4F75-82EF-927F095E5BD2}" srcId="{3C97A812-7035-4FF7-98DC-735974C064F1}" destId="{6C2D7680-A267-4951-A0D0-C185E0FFE6A5}" srcOrd="1" destOrd="0" parTransId="{6A5D5B00-01CE-4E74-A85C-764A889260B5}" sibTransId="{5A053177-2F4D-4B66-8E5B-C145C380CF4F}"/>
    <dgm:cxn modelId="{B0F8E9B9-C80C-4D8D-8EB2-4777B55B91C1}" type="presOf" srcId="{8EB890B1-8F28-42AE-87AD-6D915707594F}" destId="{1AA4B4D0-FE49-4665-A12C-4B7782E1EAAD}" srcOrd="0" destOrd="0" presId="urn:microsoft.com/office/officeart/2018/5/layout/CenteredIconLabelDescriptionList"/>
    <dgm:cxn modelId="{EBB56DBC-DE97-41D3-AE0A-9854E819645F}" type="presOf" srcId="{C2D17198-4916-469F-BC70-658451B15ADA}" destId="{1AA4B4D0-FE49-4665-A12C-4B7782E1EAAD}" srcOrd="0" destOrd="1" presId="urn:microsoft.com/office/officeart/2018/5/layout/CenteredIconLabelDescriptionList"/>
    <dgm:cxn modelId="{ECEE54EC-AFB9-4636-B59C-2674B9110821}" type="presOf" srcId="{3C97A812-7035-4FF7-98DC-735974C064F1}" destId="{343D0639-CE6F-45D8-98A0-D7FBD94E9FF3}" srcOrd="0" destOrd="0" presId="urn:microsoft.com/office/officeart/2018/5/layout/CenteredIconLabelDescriptionList"/>
    <dgm:cxn modelId="{4D8BBEEE-46D1-4CA0-9690-9E7E51F112C6}" type="presOf" srcId="{CDA20FFD-5906-42BF-B6E2-BEFEAD6E5855}" destId="{B6A225CC-1663-4623-9B0E-B27BA2CC4897}" srcOrd="0" destOrd="0" presId="urn:microsoft.com/office/officeart/2018/5/layout/CenteredIconLabelDescriptionList"/>
    <dgm:cxn modelId="{DD1D21F7-092C-4443-9E72-BBA095FE0917}" type="presOf" srcId="{6C2D7680-A267-4951-A0D0-C185E0FFE6A5}" destId="{19DE650A-CCD5-4C08-98EC-645EF4DEA886}" srcOrd="0" destOrd="0" presId="urn:microsoft.com/office/officeart/2018/5/layout/CenteredIconLabelDescriptionList"/>
    <dgm:cxn modelId="{47910DFD-C3EB-46D5-B1B6-AEAAEB7B0FE5}" type="presOf" srcId="{E8406841-3861-4341-89CD-08C71F9AB842}" destId="{B6A225CC-1663-4623-9B0E-B27BA2CC4897}" srcOrd="0" destOrd="1" presId="urn:microsoft.com/office/officeart/2018/5/layout/CenteredIconLabelDescriptionList"/>
    <dgm:cxn modelId="{076C181B-BE13-40D4-B8E3-47A8FFAB1020}" type="presParOf" srcId="{343D0639-CE6F-45D8-98A0-D7FBD94E9FF3}" destId="{0B297DFD-46DC-4F4E-8788-D5260291E125}" srcOrd="0" destOrd="0" presId="urn:microsoft.com/office/officeart/2018/5/layout/CenteredIconLabelDescriptionList"/>
    <dgm:cxn modelId="{C4C80389-E819-4BC8-A009-4A62B04EEBF2}" type="presParOf" srcId="{0B297DFD-46DC-4F4E-8788-D5260291E125}" destId="{B3339DD3-E847-48D3-9F85-C4385DD6B0DD}" srcOrd="0" destOrd="0" presId="urn:microsoft.com/office/officeart/2018/5/layout/CenteredIconLabelDescriptionList"/>
    <dgm:cxn modelId="{EF58F58A-D4C5-47A9-8F79-EA4F69B9601C}" type="presParOf" srcId="{0B297DFD-46DC-4F4E-8788-D5260291E125}" destId="{EB4CA625-27E0-42F4-9A71-E943F34B84B0}" srcOrd="1" destOrd="0" presId="urn:microsoft.com/office/officeart/2018/5/layout/CenteredIconLabelDescriptionList"/>
    <dgm:cxn modelId="{E1636EC6-8963-4E89-A803-63D99F81F08C}" type="presParOf" srcId="{0B297DFD-46DC-4F4E-8788-D5260291E125}" destId="{23281772-2D21-4C32-86E1-EDE330A629B7}" srcOrd="2" destOrd="0" presId="urn:microsoft.com/office/officeart/2018/5/layout/CenteredIconLabelDescriptionList"/>
    <dgm:cxn modelId="{55E97622-BDDD-48A5-9121-9083B81DE6ED}" type="presParOf" srcId="{0B297DFD-46DC-4F4E-8788-D5260291E125}" destId="{1E2946C8-01E8-470A-8F88-CF1A9758106B}" srcOrd="3" destOrd="0" presId="urn:microsoft.com/office/officeart/2018/5/layout/CenteredIconLabelDescriptionList"/>
    <dgm:cxn modelId="{7E2E2572-CB77-4B11-953F-055E79D63433}" type="presParOf" srcId="{0B297DFD-46DC-4F4E-8788-D5260291E125}" destId="{B6A225CC-1663-4623-9B0E-B27BA2CC4897}" srcOrd="4" destOrd="0" presId="urn:microsoft.com/office/officeart/2018/5/layout/CenteredIconLabelDescriptionList"/>
    <dgm:cxn modelId="{F60024F5-EACC-4F50-8BAC-DE15684A6469}" type="presParOf" srcId="{343D0639-CE6F-45D8-98A0-D7FBD94E9FF3}" destId="{636683A6-4716-4BFC-86D3-ADE701F8DD8F}" srcOrd="1" destOrd="0" presId="urn:microsoft.com/office/officeart/2018/5/layout/CenteredIconLabelDescriptionList"/>
    <dgm:cxn modelId="{7A5DE3B0-3D54-48FE-A095-800C93B971B9}" type="presParOf" srcId="{343D0639-CE6F-45D8-98A0-D7FBD94E9FF3}" destId="{AB45B5EB-BBAD-406F-85DD-699024DF54E9}" srcOrd="2" destOrd="0" presId="urn:microsoft.com/office/officeart/2018/5/layout/CenteredIconLabelDescriptionList"/>
    <dgm:cxn modelId="{A3D530DE-75B2-42F4-9384-37A06B653B40}" type="presParOf" srcId="{AB45B5EB-BBAD-406F-85DD-699024DF54E9}" destId="{1013EF2C-4C61-4E51-86B6-B2532B360706}" srcOrd="0" destOrd="0" presId="urn:microsoft.com/office/officeart/2018/5/layout/CenteredIconLabelDescriptionList"/>
    <dgm:cxn modelId="{C8704599-45E8-4243-90AE-572F08F39EFC}" type="presParOf" srcId="{AB45B5EB-BBAD-406F-85DD-699024DF54E9}" destId="{6EE06FFE-8780-4312-ABD9-47AF4215F78B}" srcOrd="1" destOrd="0" presId="urn:microsoft.com/office/officeart/2018/5/layout/CenteredIconLabelDescriptionList"/>
    <dgm:cxn modelId="{E0EDFD2E-D98E-446C-A592-D488D0806D0B}" type="presParOf" srcId="{AB45B5EB-BBAD-406F-85DD-699024DF54E9}" destId="{19DE650A-CCD5-4C08-98EC-645EF4DEA886}" srcOrd="2" destOrd="0" presId="urn:microsoft.com/office/officeart/2018/5/layout/CenteredIconLabelDescriptionList"/>
    <dgm:cxn modelId="{F7465475-7497-40DC-B44B-74F255AE00B1}" type="presParOf" srcId="{AB45B5EB-BBAD-406F-85DD-699024DF54E9}" destId="{7BB66D5D-3E90-40AA-AD24-535116DA9DBF}" srcOrd="3" destOrd="0" presId="urn:microsoft.com/office/officeart/2018/5/layout/CenteredIconLabelDescriptionList"/>
    <dgm:cxn modelId="{54CD6EF5-393C-4EE1-A4C9-040947C1D83A}" type="presParOf" srcId="{AB45B5EB-BBAD-406F-85DD-699024DF54E9}" destId="{1AA4B4D0-FE49-4665-A12C-4B7782E1EAA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39DD3-E847-48D3-9F85-C4385DD6B0DD}">
      <dsp:nvSpPr>
        <dsp:cNvPr id="0" name=""/>
        <dsp:cNvSpPr/>
      </dsp:nvSpPr>
      <dsp:spPr>
        <a:xfrm>
          <a:off x="1093812" y="1408350"/>
          <a:ext cx="1176820" cy="1176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281772-2D21-4C32-86E1-EDE330A629B7}">
      <dsp:nvSpPr>
        <dsp:cNvPr id="0" name=""/>
        <dsp:cNvSpPr/>
      </dsp:nvSpPr>
      <dsp:spPr>
        <a:xfrm>
          <a:off x="1051" y="2684267"/>
          <a:ext cx="3362343" cy="50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Rachel Epstein M.S. Ed. CCC-SLP</a:t>
          </a:r>
        </a:p>
      </dsp:txBody>
      <dsp:txXfrm>
        <a:off x="1051" y="2684267"/>
        <a:ext cx="3362343" cy="504351"/>
      </dsp:txXfrm>
    </dsp:sp>
    <dsp:sp modelId="{B6A225CC-1663-4623-9B0E-B27BA2CC4897}">
      <dsp:nvSpPr>
        <dsp:cNvPr id="0" name=""/>
        <dsp:cNvSpPr/>
      </dsp:nvSpPr>
      <dsp:spPr>
        <a:xfrm>
          <a:off x="1051" y="3234710"/>
          <a:ext cx="3362343" cy="478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E-mail: repstein@thesummitcenter.org</a:t>
          </a:r>
        </a:p>
        <a:p>
          <a:pPr marL="0" lvl="0" indent="0" algn="ctr" defTabSz="577850">
            <a:lnSpc>
              <a:spcPct val="90000"/>
            </a:lnSpc>
            <a:spcBef>
              <a:spcPct val="0"/>
            </a:spcBef>
            <a:spcAft>
              <a:spcPct val="35000"/>
            </a:spcAft>
            <a:buNone/>
          </a:pPr>
          <a:r>
            <a:rPr lang="en-US" sz="1300" kern="1200" dirty="0"/>
            <a:t>716.629.3400 Ext. 1815 [office]</a:t>
          </a:r>
        </a:p>
      </dsp:txBody>
      <dsp:txXfrm>
        <a:off x="1051" y="3234710"/>
        <a:ext cx="3362343" cy="478213"/>
      </dsp:txXfrm>
    </dsp:sp>
    <dsp:sp modelId="{1013EF2C-4C61-4E51-86B6-B2532B360706}">
      <dsp:nvSpPr>
        <dsp:cNvPr id="0" name=""/>
        <dsp:cNvSpPr/>
      </dsp:nvSpPr>
      <dsp:spPr>
        <a:xfrm>
          <a:off x="5044566" y="1408350"/>
          <a:ext cx="1176820" cy="1176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DE650A-CCD5-4C08-98EC-645EF4DEA886}">
      <dsp:nvSpPr>
        <dsp:cNvPr id="0" name=""/>
        <dsp:cNvSpPr/>
      </dsp:nvSpPr>
      <dsp:spPr>
        <a:xfrm>
          <a:off x="3951805" y="2684267"/>
          <a:ext cx="3362343" cy="50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Amy Armstrong M.S. Ed. BCBA, LBA</a:t>
          </a:r>
        </a:p>
      </dsp:txBody>
      <dsp:txXfrm>
        <a:off x="3951805" y="2684267"/>
        <a:ext cx="3362343" cy="504351"/>
      </dsp:txXfrm>
    </dsp:sp>
    <dsp:sp modelId="{1AA4B4D0-FE49-4665-A12C-4B7782E1EAAD}">
      <dsp:nvSpPr>
        <dsp:cNvPr id="0" name=""/>
        <dsp:cNvSpPr/>
      </dsp:nvSpPr>
      <dsp:spPr>
        <a:xfrm>
          <a:off x="3951805" y="3234710"/>
          <a:ext cx="3362343" cy="478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E-mail: aarmstrong@thesummitcenter.org</a:t>
          </a:r>
        </a:p>
        <a:p>
          <a:pPr marL="0" lvl="0" indent="0" algn="ctr" defTabSz="577850">
            <a:lnSpc>
              <a:spcPct val="90000"/>
            </a:lnSpc>
            <a:spcBef>
              <a:spcPct val="0"/>
            </a:spcBef>
            <a:spcAft>
              <a:spcPct val="35000"/>
            </a:spcAft>
            <a:buNone/>
          </a:pPr>
          <a:r>
            <a:rPr lang="en-US" sz="1300" kern="1200" dirty="0"/>
            <a:t>716.799.8524 [office]</a:t>
          </a:r>
        </a:p>
      </dsp:txBody>
      <dsp:txXfrm>
        <a:off x="3951805" y="3234710"/>
        <a:ext cx="3362343" cy="47821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5331E3C-C946-486B-9F2C-4A2EAE50244C}" type="datetimeFigureOut">
              <a:rPr lang="en-US" smtClean="0"/>
              <a:t>5/17/2022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E81573F-7B53-4632-A4F2-A15D71D0DDF0}" type="slidenum">
              <a:rPr lang="en-US" smtClean="0"/>
              <a:t>‹#›</a:t>
            </a:fld>
            <a:endParaRPr lang="en-US"/>
          </a:p>
        </p:txBody>
      </p:sp>
    </p:spTree>
    <p:extLst>
      <p:ext uri="{BB962C8B-B14F-4D97-AF65-F5344CB8AC3E}">
        <p14:creationId xmlns:p14="http://schemas.microsoft.com/office/powerpoint/2010/main" val="276540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on “expressive” AAC, verbal, sign, PECS</a:t>
            </a:r>
          </a:p>
        </p:txBody>
      </p:sp>
      <p:sp>
        <p:nvSpPr>
          <p:cNvPr id="4" name="Slide Number Placeholder 3"/>
          <p:cNvSpPr>
            <a:spLocks noGrp="1"/>
          </p:cNvSpPr>
          <p:nvPr>
            <p:ph type="sldNum" sz="quarter" idx="5"/>
          </p:nvPr>
        </p:nvSpPr>
        <p:spPr/>
        <p:txBody>
          <a:bodyPr/>
          <a:lstStyle/>
          <a:p>
            <a:fld id="{CE81573F-7B53-4632-A4F2-A15D71D0DDF0}" type="slidenum">
              <a:rPr lang="en-US" smtClean="0"/>
              <a:t>7</a:t>
            </a:fld>
            <a:endParaRPr lang="en-US"/>
          </a:p>
        </p:txBody>
      </p:sp>
    </p:spTree>
    <p:extLst>
      <p:ext uri="{BB962C8B-B14F-4D97-AF65-F5344CB8AC3E}">
        <p14:creationId xmlns:p14="http://schemas.microsoft.com/office/powerpoint/2010/main" val="3645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81573F-7B53-4632-A4F2-A15D71D0DDF0}" type="slidenum">
              <a:rPr lang="en-US" smtClean="0"/>
              <a:t>10</a:t>
            </a:fld>
            <a:endParaRPr lang="en-US"/>
          </a:p>
        </p:txBody>
      </p:sp>
    </p:spTree>
    <p:extLst>
      <p:ext uri="{BB962C8B-B14F-4D97-AF65-F5344CB8AC3E}">
        <p14:creationId xmlns:p14="http://schemas.microsoft.com/office/powerpoint/2010/main" val="285262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two icons vs 1 icon for wanted/needed items</a:t>
            </a:r>
          </a:p>
        </p:txBody>
      </p:sp>
      <p:sp>
        <p:nvSpPr>
          <p:cNvPr id="4" name="Slide Number Placeholder 3"/>
          <p:cNvSpPr>
            <a:spLocks noGrp="1"/>
          </p:cNvSpPr>
          <p:nvPr>
            <p:ph type="sldNum" sz="quarter" idx="5"/>
          </p:nvPr>
        </p:nvSpPr>
        <p:spPr/>
        <p:txBody>
          <a:bodyPr/>
          <a:lstStyle/>
          <a:p>
            <a:fld id="{CE81573F-7B53-4632-A4F2-A15D71D0DDF0}" type="slidenum">
              <a:rPr lang="en-US" smtClean="0"/>
              <a:t>18</a:t>
            </a:fld>
            <a:endParaRPr lang="en-US"/>
          </a:p>
        </p:txBody>
      </p:sp>
    </p:spTree>
    <p:extLst>
      <p:ext uri="{BB962C8B-B14F-4D97-AF65-F5344CB8AC3E}">
        <p14:creationId xmlns:p14="http://schemas.microsoft.com/office/powerpoint/2010/main" val="132707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56AE-E961-42BA-AF49-5E8AB1962317}"/>
              </a:ext>
            </a:extLst>
          </p:cNvPr>
          <p:cNvSpPr>
            <a:spLocks noGrp="1"/>
          </p:cNvSpPr>
          <p:nvPr>
            <p:ph type="ctrTitle"/>
          </p:nvPr>
        </p:nvSpPr>
        <p:spPr/>
        <p:txBody>
          <a:bodyPr/>
          <a:lstStyle/>
          <a:p>
            <a:r>
              <a:rPr lang="en-US" dirty="0"/>
              <a:t>Functional Communication</a:t>
            </a:r>
          </a:p>
        </p:txBody>
      </p:sp>
      <p:sp>
        <p:nvSpPr>
          <p:cNvPr id="3" name="Subtitle 2">
            <a:extLst>
              <a:ext uri="{FF2B5EF4-FFF2-40B4-BE49-F238E27FC236}">
                <a16:creationId xmlns:a16="http://schemas.microsoft.com/office/drawing/2014/main" id="{8804F176-7E19-4303-A0B5-8DC5C4FC9F39}"/>
              </a:ext>
            </a:extLst>
          </p:cNvPr>
          <p:cNvSpPr>
            <a:spLocks noGrp="1"/>
          </p:cNvSpPr>
          <p:nvPr>
            <p:ph type="subTitle" idx="1"/>
          </p:nvPr>
        </p:nvSpPr>
        <p:spPr/>
        <p:txBody>
          <a:bodyPr/>
          <a:lstStyle/>
          <a:p>
            <a:endParaRPr lang="en-US" dirty="0"/>
          </a:p>
        </p:txBody>
      </p:sp>
      <p:pic>
        <p:nvPicPr>
          <p:cNvPr id="4" name="x_Picture 4" descr="image001">
            <a:extLst>
              <a:ext uri="{FF2B5EF4-FFF2-40B4-BE49-F238E27FC236}">
                <a16:creationId xmlns:a16="http://schemas.microsoft.com/office/drawing/2014/main" id="{CE75E929-BF0D-439A-94C1-1766E3DA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007" y="899677"/>
            <a:ext cx="1884659" cy="144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16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5A3E-17FE-4612-95ED-02D8F0F07731}"/>
              </a:ext>
            </a:extLst>
          </p:cNvPr>
          <p:cNvSpPr>
            <a:spLocks noGrp="1"/>
          </p:cNvSpPr>
          <p:nvPr>
            <p:ph type="title"/>
          </p:nvPr>
        </p:nvSpPr>
        <p:spPr/>
        <p:txBody>
          <a:bodyPr/>
          <a:lstStyle/>
          <a:p>
            <a:r>
              <a:rPr lang="en-US" dirty="0"/>
              <a:t>Collaboration is Key!</a:t>
            </a:r>
          </a:p>
        </p:txBody>
      </p:sp>
      <p:sp>
        <p:nvSpPr>
          <p:cNvPr id="3" name="Content Placeholder 2">
            <a:extLst>
              <a:ext uri="{FF2B5EF4-FFF2-40B4-BE49-F238E27FC236}">
                <a16:creationId xmlns:a16="http://schemas.microsoft.com/office/drawing/2014/main" id="{1E68AEC1-CF71-4B6C-891F-83E5396E831D}"/>
              </a:ext>
            </a:extLst>
          </p:cNvPr>
          <p:cNvSpPr>
            <a:spLocks noGrp="1"/>
          </p:cNvSpPr>
          <p:nvPr>
            <p:ph idx="1"/>
          </p:nvPr>
        </p:nvSpPr>
        <p:spPr/>
        <p:txBody>
          <a:bodyPr>
            <a:normAutofit/>
          </a:bodyPr>
          <a:lstStyle/>
          <a:p>
            <a:pPr marL="0" indent="0">
              <a:buNone/>
            </a:pPr>
            <a:r>
              <a:rPr lang="en-US" dirty="0"/>
              <a:t>Collaborate with all staff to maximize instruction and positive student outcome</a:t>
            </a:r>
          </a:p>
          <a:p>
            <a:pPr marL="0" indent="0">
              <a:buNone/>
            </a:pPr>
            <a:endParaRPr lang="en-US" dirty="0"/>
          </a:p>
          <a:p>
            <a:pPr lvl="2"/>
            <a:r>
              <a:rPr lang="en-US" dirty="0"/>
              <a:t>Staff trainings</a:t>
            </a:r>
          </a:p>
          <a:p>
            <a:pPr lvl="3"/>
            <a:r>
              <a:rPr lang="en-US" sz="1600" dirty="0"/>
              <a:t>Instruct on how to work on functional communication and expectations</a:t>
            </a:r>
          </a:p>
          <a:p>
            <a:pPr lvl="3"/>
            <a:r>
              <a:rPr lang="en-US" sz="1600" dirty="0"/>
              <a:t>Receive updates on behavior management, discuss speech and language skills, carry-over, generalization</a:t>
            </a:r>
          </a:p>
          <a:p>
            <a:pPr marL="1417320" lvl="3" indent="0">
              <a:buNone/>
            </a:pPr>
            <a:endParaRPr lang="en-US" sz="1600" dirty="0"/>
          </a:p>
          <a:p>
            <a:pPr lvl="2"/>
            <a:r>
              <a:rPr lang="en-US" dirty="0"/>
              <a:t>SLPs provide guidance on mode of communication to be used when writing behavior intervention plans</a:t>
            </a:r>
          </a:p>
          <a:p>
            <a:pPr lvl="2"/>
            <a:r>
              <a:rPr lang="en-US" dirty="0"/>
              <a:t>Collaborate on what specific phrases or words the student will learn to functionally communicate his/her wants, needs, frustration, etc.</a:t>
            </a:r>
          </a:p>
          <a:p>
            <a:pPr lvl="2">
              <a:defRPr/>
            </a:pPr>
            <a:r>
              <a:rPr lang="en-US" dirty="0"/>
              <a:t>Provide direction and feedback to classroom team to ensure language–based instruction occurs throughout the day</a:t>
            </a:r>
          </a:p>
          <a:p>
            <a:endParaRPr lang="en-US" dirty="0"/>
          </a:p>
        </p:txBody>
      </p:sp>
      <p:pic>
        <p:nvPicPr>
          <p:cNvPr id="4" name="Picture 3">
            <a:extLst>
              <a:ext uri="{FF2B5EF4-FFF2-40B4-BE49-F238E27FC236}">
                <a16:creationId xmlns:a16="http://schemas.microsoft.com/office/drawing/2014/main" id="{A329FC43-0246-4E70-A2BA-52FF9CB331C1}"/>
              </a:ext>
            </a:extLst>
          </p:cNvPr>
          <p:cNvPicPr>
            <a:picLocks noChangeAspect="1"/>
          </p:cNvPicPr>
          <p:nvPr/>
        </p:nvPicPr>
        <p:blipFill>
          <a:blip r:embed="rId3"/>
          <a:stretch>
            <a:fillRect/>
          </a:stretch>
        </p:blipFill>
        <p:spPr>
          <a:xfrm>
            <a:off x="555390" y="4146698"/>
            <a:ext cx="2238349" cy="1838050"/>
          </a:xfrm>
          <a:prstGeom prst="rect">
            <a:avLst/>
          </a:prstGeom>
        </p:spPr>
      </p:pic>
    </p:spTree>
    <p:extLst>
      <p:ext uri="{BB962C8B-B14F-4D97-AF65-F5344CB8AC3E}">
        <p14:creationId xmlns:p14="http://schemas.microsoft.com/office/powerpoint/2010/main" val="39647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1161-D5FC-4684-B934-5419E86C65D3}"/>
              </a:ext>
            </a:extLst>
          </p:cNvPr>
          <p:cNvSpPr>
            <a:spLocks noGrp="1"/>
          </p:cNvSpPr>
          <p:nvPr>
            <p:ph type="title"/>
          </p:nvPr>
        </p:nvSpPr>
        <p:spPr/>
        <p:txBody>
          <a:bodyPr/>
          <a:lstStyle/>
          <a:p>
            <a:r>
              <a:rPr lang="en-US" dirty="0"/>
              <a:t>Collaboration is Key!</a:t>
            </a:r>
          </a:p>
        </p:txBody>
      </p:sp>
      <p:sp>
        <p:nvSpPr>
          <p:cNvPr id="3" name="Content Placeholder 2">
            <a:extLst>
              <a:ext uri="{FF2B5EF4-FFF2-40B4-BE49-F238E27FC236}">
                <a16:creationId xmlns:a16="http://schemas.microsoft.com/office/drawing/2014/main" id="{74A7F7F1-C262-4D4C-BE42-6851E9504784}"/>
              </a:ext>
            </a:extLst>
          </p:cNvPr>
          <p:cNvSpPr>
            <a:spLocks noGrp="1"/>
          </p:cNvSpPr>
          <p:nvPr>
            <p:ph idx="1"/>
          </p:nvPr>
        </p:nvSpPr>
        <p:spPr/>
        <p:txBody>
          <a:bodyPr/>
          <a:lstStyle/>
          <a:p>
            <a:pPr marL="0" indent="0">
              <a:buNone/>
            </a:pPr>
            <a:r>
              <a:rPr lang="en-US" dirty="0"/>
              <a:t>Periodic communication with caregivers very important</a:t>
            </a:r>
          </a:p>
          <a:p>
            <a:r>
              <a:rPr lang="en-US" dirty="0"/>
              <a:t>Communicate progress towards goals</a:t>
            </a:r>
          </a:p>
          <a:p>
            <a:pPr lvl="1"/>
            <a:r>
              <a:rPr lang="en-US" dirty="0"/>
              <a:t>Frequency of communication typically depends on caregiver preferences</a:t>
            </a:r>
          </a:p>
          <a:p>
            <a:r>
              <a:rPr lang="en-US" dirty="0"/>
              <a:t>Train caregivers on their child’s communication</a:t>
            </a:r>
          </a:p>
          <a:p>
            <a:pPr lvl="1"/>
            <a:r>
              <a:rPr lang="en-US" dirty="0"/>
              <a:t>Discuss success on targets at home</a:t>
            </a:r>
          </a:p>
          <a:p>
            <a:pPr lvl="1"/>
            <a:r>
              <a:rPr lang="en-US" dirty="0"/>
              <a:t>Discuss mode of communication and how individual communicates at home</a:t>
            </a:r>
          </a:p>
          <a:p>
            <a:pPr lvl="1"/>
            <a:r>
              <a:rPr lang="en-US" dirty="0"/>
              <a:t>Ways to facilitate communication at home</a:t>
            </a:r>
          </a:p>
          <a:p>
            <a:pPr lvl="1"/>
            <a:r>
              <a:rPr lang="en-US" dirty="0"/>
              <a:t>Home/virtual visits to assess the function of communication at home and create a plan with caregivers</a:t>
            </a:r>
          </a:p>
          <a:p>
            <a:r>
              <a:rPr lang="en-US" dirty="0"/>
              <a:t>Collaborate on goals/targets to ensure skills are of significance/relevance to the family </a:t>
            </a:r>
          </a:p>
          <a:p>
            <a:endParaRPr lang="en-US" dirty="0"/>
          </a:p>
        </p:txBody>
      </p:sp>
    </p:spTree>
    <p:extLst>
      <p:ext uri="{BB962C8B-B14F-4D97-AF65-F5344CB8AC3E}">
        <p14:creationId xmlns:p14="http://schemas.microsoft.com/office/powerpoint/2010/main" val="2894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5D92-0BF9-4E25-AD9B-82156848C661}"/>
              </a:ext>
            </a:extLst>
          </p:cNvPr>
          <p:cNvSpPr>
            <a:spLocks noGrp="1"/>
          </p:cNvSpPr>
          <p:nvPr>
            <p:ph type="title"/>
          </p:nvPr>
        </p:nvSpPr>
        <p:spPr/>
        <p:txBody>
          <a:bodyPr>
            <a:normAutofit/>
          </a:bodyPr>
          <a:lstStyle/>
          <a:p>
            <a:r>
              <a:rPr lang="en-US" sz="3200" dirty="0"/>
              <a:t>Modes of Communication</a:t>
            </a:r>
          </a:p>
        </p:txBody>
      </p:sp>
      <p:sp>
        <p:nvSpPr>
          <p:cNvPr id="3" name="Content Placeholder 2">
            <a:extLst>
              <a:ext uri="{FF2B5EF4-FFF2-40B4-BE49-F238E27FC236}">
                <a16:creationId xmlns:a16="http://schemas.microsoft.com/office/drawing/2014/main" id="{766AF9A0-E43E-4988-A85B-4BCD45875FCF}"/>
              </a:ext>
            </a:extLst>
          </p:cNvPr>
          <p:cNvSpPr>
            <a:spLocks noGrp="1"/>
          </p:cNvSpPr>
          <p:nvPr>
            <p:ph idx="1"/>
          </p:nvPr>
        </p:nvSpPr>
        <p:spPr/>
        <p:txBody>
          <a:bodyPr/>
          <a:lstStyle/>
          <a:p>
            <a:r>
              <a:rPr lang="en-US" dirty="0"/>
              <a:t>Gestural</a:t>
            </a:r>
          </a:p>
          <a:p>
            <a:r>
              <a:rPr lang="en-US" dirty="0"/>
              <a:t>Sign</a:t>
            </a:r>
          </a:p>
          <a:p>
            <a:r>
              <a:rPr lang="en-US" dirty="0"/>
              <a:t>PECS</a:t>
            </a:r>
          </a:p>
          <a:p>
            <a:r>
              <a:rPr lang="en-US" dirty="0"/>
              <a:t>SGD</a:t>
            </a:r>
          </a:p>
          <a:p>
            <a:r>
              <a:rPr lang="en-US" dirty="0"/>
              <a:t>Verbal</a:t>
            </a:r>
          </a:p>
          <a:p>
            <a:endParaRPr lang="en-US" dirty="0"/>
          </a:p>
          <a:p>
            <a:pPr lvl="1"/>
            <a:r>
              <a:rPr lang="en-US" dirty="0"/>
              <a:t>Multimodal communication approach</a:t>
            </a:r>
          </a:p>
          <a:p>
            <a:pPr lvl="2"/>
            <a:r>
              <a:rPr lang="en-US" dirty="0"/>
              <a:t>For example, if a student uses sign language and a speech generating device, we may initially teach the sign for bathroom so he/she can readily request in any situation </a:t>
            </a:r>
          </a:p>
          <a:p>
            <a:pPr lvl="2"/>
            <a:r>
              <a:rPr lang="en-US" dirty="0"/>
              <a:t>If a student uses verbal speech, that may be his or her primary means of communication however, it may be used in conjunction with to another mode of communication for support or quicker results</a:t>
            </a:r>
          </a:p>
          <a:p>
            <a:endParaRPr lang="en-US" dirty="0"/>
          </a:p>
          <a:p>
            <a:endParaRPr lang="en-US" dirty="0"/>
          </a:p>
        </p:txBody>
      </p:sp>
    </p:spTree>
    <p:extLst>
      <p:ext uri="{BB962C8B-B14F-4D97-AF65-F5344CB8AC3E}">
        <p14:creationId xmlns:p14="http://schemas.microsoft.com/office/powerpoint/2010/main" val="33009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186A-88FA-4153-843A-471640123721}"/>
              </a:ext>
            </a:extLst>
          </p:cNvPr>
          <p:cNvSpPr>
            <a:spLocks noGrp="1"/>
          </p:cNvSpPr>
          <p:nvPr>
            <p:ph type="title"/>
          </p:nvPr>
        </p:nvSpPr>
        <p:spPr/>
        <p:txBody>
          <a:bodyPr>
            <a:normAutofit/>
          </a:bodyPr>
          <a:lstStyle/>
          <a:p>
            <a:r>
              <a:rPr lang="en-US" sz="3200" dirty="0"/>
              <a:t>Modes of Communication – Sign </a:t>
            </a:r>
          </a:p>
        </p:txBody>
      </p:sp>
      <p:sp>
        <p:nvSpPr>
          <p:cNvPr id="3" name="Content Placeholder 2">
            <a:extLst>
              <a:ext uri="{FF2B5EF4-FFF2-40B4-BE49-F238E27FC236}">
                <a16:creationId xmlns:a16="http://schemas.microsoft.com/office/drawing/2014/main" id="{AC51C9E1-1269-4E08-80F5-4D45BEE97A68}"/>
              </a:ext>
            </a:extLst>
          </p:cNvPr>
          <p:cNvSpPr>
            <a:spLocks noGrp="1"/>
          </p:cNvSpPr>
          <p:nvPr>
            <p:ph idx="1"/>
          </p:nvPr>
        </p:nvSpPr>
        <p:spPr/>
        <p:txBody>
          <a:bodyPr/>
          <a:lstStyle/>
          <a:p>
            <a:r>
              <a:rPr lang="en-US" dirty="0"/>
              <a:t>Using sign language to communicate with others</a:t>
            </a:r>
          </a:p>
          <a:p>
            <a:r>
              <a:rPr lang="en-US" dirty="0"/>
              <a:t>Often modified for individual learners, which can make it difficult for unfamiliar listeners to understand</a:t>
            </a:r>
          </a:p>
          <a:p>
            <a:r>
              <a:rPr lang="en-US" dirty="0">
                <a:solidFill>
                  <a:srgbClr val="FF0000"/>
                </a:solidFill>
              </a:rPr>
              <a:t>Barriers of using sign </a:t>
            </a:r>
          </a:p>
          <a:p>
            <a:pPr lvl="1"/>
            <a:r>
              <a:rPr lang="en-US" dirty="0">
                <a:solidFill>
                  <a:srgbClr val="FF0000"/>
                </a:solidFill>
              </a:rPr>
              <a:t>Functionality of sign </a:t>
            </a:r>
          </a:p>
          <a:p>
            <a:pPr lvl="1"/>
            <a:r>
              <a:rPr lang="en-US" dirty="0">
                <a:solidFill>
                  <a:srgbClr val="FF0000"/>
                </a:solidFill>
              </a:rPr>
              <a:t>Intelligibility across environments</a:t>
            </a:r>
          </a:p>
          <a:p>
            <a:pPr lvl="1"/>
            <a:r>
              <a:rPr lang="en-US" dirty="0">
                <a:solidFill>
                  <a:srgbClr val="FF0000"/>
                </a:solidFill>
              </a:rPr>
              <a:t>Peer and community interactions</a:t>
            </a:r>
          </a:p>
          <a:p>
            <a:endParaRPr lang="en-US" dirty="0"/>
          </a:p>
        </p:txBody>
      </p:sp>
    </p:spTree>
    <p:extLst>
      <p:ext uri="{BB962C8B-B14F-4D97-AF65-F5344CB8AC3E}">
        <p14:creationId xmlns:p14="http://schemas.microsoft.com/office/powerpoint/2010/main" val="3699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BE09-E3CC-4012-9BA7-1D1F9B4AA479}"/>
              </a:ext>
            </a:extLst>
          </p:cNvPr>
          <p:cNvSpPr>
            <a:spLocks noGrp="1"/>
          </p:cNvSpPr>
          <p:nvPr>
            <p:ph type="title"/>
          </p:nvPr>
        </p:nvSpPr>
        <p:spPr/>
        <p:txBody>
          <a:bodyPr>
            <a:normAutofit/>
          </a:bodyPr>
          <a:lstStyle/>
          <a:p>
            <a:r>
              <a:rPr lang="en-US" sz="3200" dirty="0"/>
              <a:t>Modes of Communication – PECS </a:t>
            </a:r>
          </a:p>
        </p:txBody>
      </p:sp>
      <p:sp>
        <p:nvSpPr>
          <p:cNvPr id="3" name="Content Placeholder 2">
            <a:extLst>
              <a:ext uri="{FF2B5EF4-FFF2-40B4-BE49-F238E27FC236}">
                <a16:creationId xmlns:a16="http://schemas.microsoft.com/office/drawing/2014/main" id="{D71B0927-3955-4C58-B8E9-EF76F575E650}"/>
              </a:ext>
            </a:extLst>
          </p:cNvPr>
          <p:cNvSpPr>
            <a:spLocks noGrp="1"/>
          </p:cNvSpPr>
          <p:nvPr>
            <p:ph idx="1"/>
          </p:nvPr>
        </p:nvSpPr>
        <p:spPr/>
        <p:txBody>
          <a:bodyPr/>
          <a:lstStyle/>
          <a:p>
            <a:r>
              <a:rPr lang="en-US" dirty="0"/>
              <a:t>PECS – Picture Exchange Communication System </a:t>
            </a:r>
          </a:p>
          <a:p>
            <a:pPr lvl="1"/>
            <a:r>
              <a:rPr lang="en-US" dirty="0"/>
              <a:t>Teaches learners to give a picture of a desired item to a communicative partner, who immediately honors the exchange by delivering the desired item </a:t>
            </a:r>
          </a:p>
          <a:p>
            <a:pPr lvl="1"/>
            <a:r>
              <a:rPr lang="en-US" dirty="0"/>
              <a:t>Later phases of PECS goes on to teach discrimination and developing sentences  to answer questions or comment </a:t>
            </a:r>
          </a:p>
          <a:p>
            <a:pPr lvl="1"/>
            <a:r>
              <a:rPr lang="en-US" dirty="0"/>
              <a:t>A key feature is that you are immediately building in initiation by learners to have their wants and needs met </a:t>
            </a:r>
          </a:p>
          <a:p>
            <a:pPr lvl="1"/>
            <a:r>
              <a:rPr lang="en-US" dirty="0"/>
              <a:t>Pairing exchange with verbal model of what the pictures represent throughout all phases, eventually building in a pause to try and evoke vocals from learner </a:t>
            </a:r>
          </a:p>
          <a:p>
            <a:endParaRPr lang="en-US" dirty="0"/>
          </a:p>
        </p:txBody>
      </p:sp>
    </p:spTree>
    <p:extLst>
      <p:ext uri="{BB962C8B-B14F-4D97-AF65-F5344CB8AC3E}">
        <p14:creationId xmlns:p14="http://schemas.microsoft.com/office/powerpoint/2010/main" val="37179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E2EE-0A45-4A5C-9C3A-1B4C48803670}"/>
              </a:ext>
            </a:extLst>
          </p:cNvPr>
          <p:cNvSpPr>
            <a:spLocks noGrp="1"/>
          </p:cNvSpPr>
          <p:nvPr>
            <p:ph type="title"/>
          </p:nvPr>
        </p:nvSpPr>
        <p:spPr/>
        <p:txBody>
          <a:bodyPr>
            <a:normAutofit/>
          </a:bodyPr>
          <a:lstStyle/>
          <a:p>
            <a:r>
              <a:rPr lang="en-US" sz="3200" dirty="0"/>
              <a:t>Modes of Communication – SGD’s</a:t>
            </a:r>
          </a:p>
        </p:txBody>
      </p:sp>
      <p:sp>
        <p:nvSpPr>
          <p:cNvPr id="3" name="Content Placeholder 2">
            <a:extLst>
              <a:ext uri="{FF2B5EF4-FFF2-40B4-BE49-F238E27FC236}">
                <a16:creationId xmlns:a16="http://schemas.microsoft.com/office/drawing/2014/main" id="{EF706AFD-F945-4C0A-AC24-635AC9426290}"/>
              </a:ext>
            </a:extLst>
          </p:cNvPr>
          <p:cNvSpPr>
            <a:spLocks noGrp="1"/>
          </p:cNvSpPr>
          <p:nvPr>
            <p:ph idx="1"/>
          </p:nvPr>
        </p:nvSpPr>
        <p:spPr/>
        <p:txBody>
          <a:bodyPr/>
          <a:lstStyle/>
          <a:p>
            <a:r>
              <a:rPr lang="en-US" dirty="0"/>
              <a:t>SGD’s – speech generating devices (commonly known as ‘devices’) </a:t>
            </a:r>
          </a:p>
          <a:p>
            <a:pPr lvl="1"/>
            <a:r>
              <a:rPr lang="en-US" dirty="0"/>
              <a:t>They are electronic alternative/augmentative communication devices (AAC devices) that use pictures for selection and a voice output to represent the selection made by the learner </a:t>
            </a:r>
          </a:p>
          <a:p>
            <a:pPr lvl="1"/>
            <a:r>
              <a:rPr lang="en-US" b="1" dirty="0"/>
              <a:t>High Tech </a:t>
            </a:r>
            <a:r>
              <a:rPr lang="en-US" dirty="0"/>
              <a:t>– iPad (with app installed for this purpose, communication vs. leisure), </a:t>
            </a:r>
            <a:r>
              <a:rPr lang="en-US" dirty="0" err="1"/>
              <a:t>DynaVox</a:t>
            </a:r>
            <a:r>
              <a:rPr lang="en-US" dirty="0"/>
              <a:t>, Nova Chat </a:t>
            </a:r>
          </a:p>
          <a:p>
            <a:pPr lvl="1"/>
            <a:r>
              <a:rPr lang="en-US" b="1" dirty="0"/>
              <a:t>Low Tech </a:t>
            </a:r>
            <a:r>
              <a:rPr lang="en-US" dirty="0"/>
              <a:t>– </a:t>
            </a:r>
            <a:r>
              <a:rPr lang="en-US" dirty="0" err="1"/>
              <a:t>GoTalk</a:t>
            </a:r>
            <a:r>
              <a:rPr lang="en-US" dirty="0"/>
              <a:t>, </a:t>
            </a:r>
            <a:r>
              <a:rPr lang="en-US" dirty="0" err="1"/>
              <a:t>BIGmack</a:t>
            </a:r>
            <a:endParaRPr lang="en-US" dirty="0"/>
          </a:p>
          <a:p>
            <a:endParaRPr lang="en-US" dirty="0"/>
          </a:p>
        </p:txBody>
      </p:sp>
    </p:spTree>
    <p:extLst>
      <p:ext uri="{BB962C8B-B14F-4D97-AF65-F5344CB8AC3E}">
        <p14:creationId xmlns:p14="http://schemas.microsoft.com/office/powerpoint/2010/main" val="12885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69D3-5988-4945-A57E-EE1FA3281685}"/>
              </a:ext>
            </a:extLst>
          </p:cNvPr>
          <p:cNvSpPr>
            <a:spLocks noGrp="1"/>
          </p:cNvSpPr>
          <p:nvPr>
            <p:ph type="title"/>
          </p:nvPr>
        </p:nvSpPr>
        <p:spPr/>
        <p:txBody>
          <a:bodyPr>
            <a:normAutofit/>
          </a:bodyPr>
          <a:lstStyle/>
          <a:p>
            <a:r>
              <a:rPr lang="en-US" sz="3200" dirty="0"/>
              <a:t>Modes of Communication</a:t>
            </a:r>
          </a:p>
        </p:txBody>
      </p:sp>
      <p:sp>
        <p:nvSpPr>
          <p:cNvPr id="4" name="TextBox 3">
            <a:extLst>
              <a:ext uri="{FF2B5EF4-FFF2-40B4-BE49-F238E27FC236}">
                <a16:creationId xmlns:a16="http://schemas.microsoft.com/office/drawing/2014/main" id="{D4FD8DEC-9578-4622-89F9-EECF3100D367}"/>
              </a:ext>
            </a:extLst>
          </p:cNvPr>
          <p:cNvSpPr txBox="1"/>
          <p:nvPr/>
        </p:nvSpPr>
        <p:spPr>
          <a:xfrm>
            <a:off x="4330931" y="800671"/>
            <a:ext cx="2036618" cy="646331"/>
          </a:xfrm>
          <a:prstGeom prst="rect">
            <a:avLst/>
          </a:prstGeom>
          <a:noFill/>
        </p:spPr>
        <p:txBody>
          <a:bodyPr wrap="square">
            <a:spAutoFit/>
          </a:bodyPr>
          <a:lstStyle/>
          <a:p>
            <a:r>
              <a:rPr lang="en-US" dirty="0"/>
              <a:t>iPad with Proloquo2Go</a:t>
            </a:r>
          </a:p>
        </p:txBody>
      </p:sp>
      <p:pic>
        <p:nvPicPr>
          <p:cNvPr id="5" name="Picture 4">
            <a:extLst>
              <a:ext uri="{FF2B5EF4-FFF2-40B4-BE49-F238E27FC236}">
                <a16:creationId xmlns:a16="http://schemas.microsoft.com/office/drawing/2014/main" id="{B46D1C14-A21E-414A-9372-751BCE237848}"/>
              </a:ext>
            </a:extLst>
          </p:cNvPr>
          <p:cNvPicPr>
            <a:picLocks noChangeAspect="1"/>
          </p:cNvPicPr>
          <p:nvPr/>
        </p:nvPicPr>
        <p:blipFill>
          <a:blip r:embed="rId2"/>
          <a:stretch>
            <a:fillRect/>
          </a:stretch>
        </p:blipFill>
        <p:spPr>
          <a:xfrm>
            <a:off x="3495791" y="1515026"/>
            <a:ext cx="3273836" cy="1920406"/>
          </a:xfrm>
          <a:prstGeom prst="rect">
            <a:avLst/>
          </a:prstGeom>
        </p:spPr>
      </p:pic>
      <p:pic>
        <p:nvPicPr>
          <p:cNvPr id="6" name="Picture 4" descr="http://saltillo.com/images/nova-7-with-spanish-american-screenshot.jpg">
            <a:extLst>
              <a:ext uri="{FF2B5EF4-FFF2-40B4-BE49-F238E27FC236}">
                <a16:creationId xmlns:a16="http://schemas.microsoft.com/office/drawing/2014/main" id="{9A3CB4F3-36FE-40F8-8C56-FB22816288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711" y="1487233"/>
            <a:ext cx="2676906" cy="2129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4AAD0F-BCEE-440A-A7D9-F2D2B745A47C}"/>
              </a:ext>
            </a:extLst>
          </p:cNvPr>
          <p:cNvSpPr txBox="1"/>
          <p:nvPr/>
        </p:nvSpPr>
        <p:spPr>
          <a:xfrm>
            <a:off x="7422642" y="982064"/>
            <a:ext cx="2037384" cy="369332"/>
          </a:xfrm>
          <a:prstGeom prst="rect">
            <a:avLst/>
          </a:prstGeom>
          <a:noFill/>
        </p:spPr>
        <p:txBody>
          <a:bodyPr wrap="square">
            <a:spAutoFit/>
          </a:bodyPr>
          <a:lstStyle/>
          <a:p>
            <a:r>
              <a:rPr lang="en-US" sz="1800" b="1" dirty="0"/>
              <a:t>Nova Chat</a:t>
            </a:r>
          </a:p>
        </p:txBody>
      </p:sp>
      <p:pic>
        <p:nvPicPr>
          <p:cNvPr id="10" name="Picture 2">
            <a:extLst>
              <a:ext uri="{FF2B5EF4-FFF2-40B4-BE49-F238E27FC236}">
                <a16:creationId xmlns:a16="http://schemas.microsoft.com/office/drawing/2014/main" id="{3C29AF4B-3A04-477E-93F5-34E3A6AD4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180" y="3897451"/>
            <a:ext cx="1981200" cy="248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s://encrypted-tbn3.gstatic.com/images?q=tbn:ANd9GcRsasqAWzNHux5WzBUSPckmeYxcOW9CN9pVf6EMDF_fI01V8TaJMg">
            <a:extLst>
              <a:ext uri="{FF2B5EF4-FFF2-40B4-BE49-F238E27FC236}">
                <a16:creationId xmlns:a16="http://schemas.microsoft.com/office/drawing/2014/main" id="{D42B33EE-428E-476A-9EC2-D5B49271A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920" y="4152402"/>
            <a:ext cx="2543175" cy="19049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6C472AA9-23C6-464F-8556-FED7AF1998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9337" y="3897147"/>
            <a:ext cx="2382744" cy="190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Image result for PECS">
            <a:extLst>
              <a:ext uri="{FF2B5EF4-FFF2-40B4-BE49-F238E27FC236}">
                <a16:creationId xmlns:a16="http://schemas.microsoft.com/office/drawing/2014/main" id="{C003F752-ED67-4164-816C-54A3D46D6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617" y="1823104"/>
            <a:ext cx="2274342" cy="15134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B3CC900-679D-4BE7-9A11-EC6CA3D2D3F7}"/>
              </a:ext>
            </a:extLst>
          </p:cNvPr>
          <p:cNvSpPr txBox="1"/>
          <p:nvPr/>
        </p:nvSpPr>
        <p:spPr>
          <a:xfrm>
            <a:off x="9516079" y="482632"/>
            <a:ext cx="2083177" cy="1200329"/>
          </a:xfrm>
          <a:prstGeom prst="rect">
            <a:avLst/>
          </a:prstGeom>
          <a:noFill/>
        </p:spPr>
        <p:txBody>
          <a:bodyPr wrap="square">
            <a:spAutoFit/>
          </a:bodyPr>
          <a:lstStyle/>
          <a:p>
            <a:r>
              <a:rPr lang="en-US" b="1" dirty="0"/>
              <a:t>PECS (Picture Exchange Communication System)</a:t>
            </a:r>
          </a:p>
        </p:txBody>
      </p:sp>
    </p:spTree>
    <p:extLst>
      <p:ext uri="{BB962C8B-B14F-4D97-AF65-F5344CB8AC3E}">
        <p14:creationId xmlns:p14="http://schemas.microsoft.com/office/powerpoint/2010/main" val="401046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30EF-F57F-4ADE-AEB8-FF5B9E93A4B1}"/>
              </a:ext>
            </a:extLst>
          </p:cNvPr>
          <p:cNvSpPr>
            <a:spLocks noGrp="1"/>
          </p:cNvSpPr>
          <p:nvPr>
            <p:ph type="title"/>
          </p:nvPr>
        </p:nvSpPr>
        <p:spPr>
          <a:xfrm>
            <a:off x="252919" y="1123837"/>
            <a:ext cx="3055546" cy="4601183"/>
          </a:xfrm>
        </p:spPr>
        <p:txBody>
          <a:bodyPr>
            <a:normAutofit/>
          </a:bodyPr>
          <a:lstStyle/>
          <a:p>
            <a:r>
              <a:rPr lang="en-US" sz="3200" dirty="0"/>
              <a:t>Modes of Communication – Verbal</a:t>
            </a:r>
          </a:p>
        </p:txBody>
      </p:sp>
      <p:sp>
        <p:nvSpPr>
          <p:cNvPr id="3" name="Content Placeholder 2">
            <a:extLst>
              <a:ext uri="{FF2B5EF4-FFF2-40B4-BE49-F238E27FC236}">
                <a16:creationId xmlns:a16="http://schemas.microsoft.com/office/drawing/2014/main" id="{3732A444-FF99-469D-A11C-D3420725A139}"/>
              </a:ext>
            </a:extLst>
          </p:cNvPr>
          <p:cNvSpPr>
            <a:spLocks noGrp="1"/>
          </p:cNvSpPr>
          <p:nvPr>
            <p:ph idx="1"/>
          </p:nvPr>
        </p:nvSpPr>
        <p:spPr/>
        <p:txBody>
          <a:bodyPr/>
          <a:lstStyle/>
          <a:p>
            <a:r>
              <a:rPr lang="en-US" dirty="0"/>
              <a:t>Using vocal language to communicate with others </a:t>
            </a:r>
          </a:p>
          <a:p>
            <a:r>
              <a:rPr lang="en-US" dirty="0"/>
              <a:t>Ideally, all learners would develop vocal communication</a:t>
            </a:r>
          </a:p>
          <a:p>
            <a:r>
              <a:rPr lang="en-US" dirty="0"/>
              <a:t>We should always be working on increasing our learner’s vocal communication, even if they are using another mode of communication as well </a:t>
            </a:r>
          </a:p>
          <a:p>
            <a:endParaRPr lang="en-US" dirty="0"/>
          </a:p>
        </p:txBody>
      </p:sp>
    </p:spTree>
    <p:extLst>
      <p:ext uri="{BB962C8B-B14F-4D97-AF65-F5344CB8AC3E}">
        <p14:creationId xmlns:p14="http://schemas.microsoft.com/office/powerpoint/2010/main" val="3507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1BB4-E819-4D67-88EF-E690BF62BAD0}"/>
              </a:ext>
            </a:extLst>
          </p:cNvPr>
          <p:cNvSpPr>
            <a:spLocks noGrp="1"/>
          </p:cNvSpPr>
          <p:nvPr>
            <p:ph type="title"/>
          </p:nvPr>
        </p:nvSpPr>
        <p:spPr/>
        <p:txBody>
          <a:bodyPr>
            <a:normAutofit/>
          </a:bodyPr>
          <a:lstStyle/>
          <a:p>
            <a:r>
              <a:rPr lang="en-US" sz="3200" dirty="0"/>
              <a:t>Things to remember with communication</a:t>
            </a:r>
          </a:p>
        </p:txBody>
      </p:sp>
      <p:sp>
        <p:nvSpPr>
          <p:cNvPr id="3" name="Content Placeholder 2">
            <a:extLst>
              <a:ext uri="{FF2B5EF4-FFF2-40B4-BE49-F238E27FC236}">
                <a16:creationId xmlns:a16="http://schemas.microsoft.com/office/drawing/2014/main" id="{07FE875B-4DC3-4473-ACD4-722D26037E5A}"/>
              </a:ext>
            </a:extLst>
          </p:cNvPr>
          <p:cNvSpPr>
            <a:spLocks noGrp="1"/>
          </p:cNvSpPr>
          <p:nvPr>
            <p:ph idx="1"/>
          </p:nvPr>
        </p:nvSpPr>
        <p:spPr/>
        <p:txBody>
          <a:bodyPr/>
          <a:lstStyle/>
          <a:p>
            <a:pPr marL="114300" indent="0">
              <a:buNone/>
            </a:pPr>
            <a:endParaRPr lang="en-US" dirty="0"/>
          </a:p>
          <a:p>
            <a:r>
              <a:rPr lang="en-US" dirty="0"/>
              <a:t>Alternative form of communication should be with the student at all times.</a:t>
            </a:r>
          </a:p>
          <a:p>
            <a:pPr marL="114300" indent="0">
              <a:buNone/>
            </a:pPr>
            <a:endParaRPr lang="en-US" dirty="0"/>
          </a:p>
          <a:p>
            <a:r>
              <a:rPr lang="en-US" dirty="0"/>
              <a:t>Do not have to “work” on the step the student is currently on to have them use it or receive what they requested.</a:t>
            </a:r>
          </a:p>
          <a:p>
            <a:endParaRPr lang="en-US" dirty="0"/>
          </a:p>
          <a:p>
            <a:r>
              <a:rPr lang="en-US" dirty="0"/>
              <a:t>Functional usage should be ongoing  in all aspects of the student’s day.</a:t>
            </a:r>
          </a:p>
          <a:p>
            <a:endParaRPr lang="en-US" dirty="0"/>
          </a:p>
          <a:p>
            <a:r>
              <a:rPr lang="en-US" dirty="0"/>
              <a:t>If the student is currently communicating in various ways/abilities, it is OKAY for any form of communication to be used functionally!</a:t>
            </a:r>
          </a:p>
          <a:p>
            <a:endParaRPr lang="en-US" dirty="0"/>
          </a:p>
        </p:txBody>
      </p:sp>
    </p:spTree>
    <p:extLst>
      <p:ext uri="{BB962C8B-B14F-4D97-AF65-F5344CB8AC3E}">
        <p14:creationId xmlns:p14="http://schemas.microsoft.com/office/powerpoint/2010/main" val="52548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FBD4-76B2-49E6-ADA8-BD255BF702B3}"/>
              </a:ext>
            </a:extLst>
          </p:cNvPr>
          <p:cNvSpPr>
            <a:spLocks noGrp="1"/>
          </p:cNvSpPr>
          <p:nvPr>
            <p:ph type="title"/>
          </p:nvPr>
        </p:nvSpPr>
        <p:spPr/>
        <p:txBody>
          <a:bodyPr/>
          <a:lstStyle/>
          <a:p>
            <a:r>
              <a:rPr lang="en-US" dirty="0"/>
              <a:t>Presenters</a:t>
            </a:r>
          </a:p>
        </p:txBody>
      </p:sp>
      <p:graphicFrame>
        <p:nvGraphicFramePr>
          <p:cNvPr id="4" name="Content Placeholder 2">
            <a:extLst>
              <a:ext uri="{FF2B5EF4-FFF2-40B4-BE49-F238E27FC236}">
                <a16:creationId xmlns:a16="http://schemas.microsoft.com/office/drawing/2014/main" id="{AC0A4284-9793-4DFF-9BE3-C08811068F35}"/>
              </a:ext>
            </a:extLst>
          </p:cNvPr>
          <p:cNvGraphicFramePr>
            <a:graphicFrameLocks noGrp="1"/>
          </p:cNvGraphicFramePr>
          <p:nvPr>
            <p:ph idx="1"/>
            <p:extLst>
              <p:ext uri="{D42A27DB-BD31-4B8C-83A1-F6EECF244321}">
                <p14:modId xmlns:p14="http://schemas.microsoft.com/office/powerpoint/2010/main" val="1556568098"/>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23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B467-11AE-4D12-973B-F1B5772C24E2}"/>
              </a:ext>
            </a:extLst>
          </p:cNvPr>
          <p:cNvSpPr>
            <a:spLocks noGrp="1"/>
          </p:cNvSpPr>
          <p:nvPr>
            <p:ph type="title"/>
          </p:nvPr>
        </p:nvSpPr>
        <p:spPr>
          <a:xfrm>
            <a:off x="252919" y="1123837"/>
            <a:ext cx="3178178" cy="4601183"/>
          </a:xfrm>
        </p:spPr>
        <p:txBody>
          <a:bodyPr/>
          <a:lstStyle/>
          <a:p>
            <a:r>
              <a:rPr lang="en-US" sz="3600" dirty="0"/>
              <a:t>Functional Communication </a:t>
            </a:r>
            <a:endParaRPr lang="en-US" dirty="0"/>
          </a:p>
        </p:txBody>
      </p:sp>
      <p:sp>
        <p:nvSpPr>
          <p:cNvPr id="3" name="Content Placeholder 2">
            <a:extLst>
              <a:ext uri="{FF2B5EF4-FFF2-40B4-BE49-F238E27FC236}">
                <a16:creationId xmlns:a16="http://schemas.microsoft.com/office/drawing/2014/main" id="{3AA8B597-0E0C-40A5-B362-561D13E93C5A}"/>
              </a:ext>
            </a:extLst>
          </p:cNvPr>
          <p:cNvSpPr>
            <a:spLocks noGrp="1"/>
          </p:cNvSpPr>
          <p:nvPr>
            <p:ph idx="1"/>
          </p:nvPr>
        </p:nvSpPr>
        <p:spPr/>
        <p:txBody>
          <a:bodyPr/>
          <a:lstStyle/>
          <a:p>
            <a:pPr marL="114300" indent="0">
              <a:buNone/>
            </a:pPr>
            <a:r>
              <a:rPr lang="en-US" b="1" dirty="0"/>
              <a:t>Definition: </a:t>
            </a:r>
          </a:p>
          <a:p>
            <a:r>
              <a:rPr lang="en-US" i="1" dirty="0"/>
              <a:t>Appropriate </a:t>
            </a:r>
            <a:r>
              <a:rPr lang="en-US" dirty="0"/>
              <a:t>behavior that expresses needs, wants, feelings, and preferences that others can understand. </a:t>
            </a:r>
          </a:p>
          <a:p>
            <a:pPr marL="0" indent="0">
              <a:buNone/>
            </a:pPr>
            <a:endParaRPr lang="en-US" dirty="0"/>
          </a:p>
          <a:p>
            <a:r>
              <a:rPr lang="en-US" dirty="0"/>
              <a:t>When individuals learn functional communication skills, they are able to express themselves without resorting to challenging behavior or experiencing communication breakdown.</a:t>
            </a:r>
          </a:p>
          <a:p>
            <a:endParaRPr lang="en-US" dirty="0"/>
          </a:p>
        </p:txBody>
      </p:sp>
    </p:spTree>
    <p:extLst>
      <p:ext uri="{BB962C8B-B14F-4D97-AF65-F5344CB8AC3E}">
        <p14:creationId xmlns:p14="http://schemas.microsoft.com/office/powerpoint/2010/main" val="25192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C6F9-FDA8-4DE9-8B36-F6F2A805E10C}"/>
              </a:ext>
            </a:extLst>
          </p:cNvPr>
          <p:cNvSpPr>
            <a:spLocks noGrp="1"/>
          </p:cNvSpPr>
          <p:nvPr>
            <p:ph type="title"/>
          </p:nvPr>
        </p:nvSpPr>
        <p:spPr/>
        <p:txBody>
          <a:bodyPr>
            <a:normAutofit/>
          </a:bodyPr>
          <a:lstStyle/>
          <a:p>
            <a:r>
              <a:rPr lang="en-US" sz="3200" dirty="0"/>
              <a:t>Functional Communication Training (FCT)</a:t>
            </a:r>
          </a:p>
        </p:txBody>
      </p:sp>
      <p:sp>
        <p:nvSpPr>
          <p:cNvPr id="3" name="Content Placeholder 2">
            <a:extLst>
              <a:ext uri="{FF2B5EF4-FFF2-40B4-BE49-F238E27FC236}">
                <a16:creationId xmlns:a16="http://schemas.microsoft.com/office/drawing/2014/main" id="{7A3D131C-5CB2-4A01-AB01-98892458F9A4}"/>
              </a:ext>
            </a:extLst>
          </p:cNvPr>
          <p:cNvSpPr>
            <a:spLocks noGrp="1"/>
          </p:cNvSpPr>
          <p:nvPr>
            <p:ph idx="1"/>
          </p:nvPr>
        </p:nvSpPr>
        <p:spPr>
          <a:xfrm>
            <a:off x="3812118" y="864108"/>
            <a:ext cx="7315200" cy="5120640"/>
          </a:xfrm>
        </p:spPr>
        <p:txBody>
          <a:bodyPr>
            <a:normAutofit fontScale="85000" lnSpcReduction="20000"/>
          </a:bodyPr>
          <a:lstStyle/>
          <a:p>
            <a:pPr marL="114300" indent="0">
              <a:buNone/>
            </a:pPr>
            <a:r>
              <a:rPr lang="en-US" dirty="0"/>
              <a:t>Differential reinforcement (DR) procedure in which an individual is taught an alternative response that results in the same class of reinforcement identified as maintaining problem behavior.  And the problem behavior is placed on extinction. </a:t>
            </a:r>
          </a:p>
          <a:p>
            <a:pPr marL="114300" indent="0">
              <a:buNone/>
            </a:pPr>
            <a:r>
              <a:rPr lang="en-US" dirty="0"/>
              <a:t>Requires expertise in school psychologist/</a:t>
            </a:r>
            <a:r>
              <a:rPr lang="en-US" dirty="0" err="1"/>
              <a:t>couselor</a:t>
            </a:r>
            <a:r>
              <a:rPr lang="en-US" dirty="0"/>
              <a:t>/ BCBA for monitoring/adjustments with oversight from SLP and instruction from teacher.</a:t>
            </a:r>
          </a:p>
          <a:p>
            <a:pPr marL="114300" indent="0">
              <a:buNone/>
            </a:pPr>
            <a:endParaRPr lang="en-US" dirty="0"/>
          </a:p>
          <a:p>
            <a:r>
              <a:rPr lang="en-US" dirty="0"/>
              <a:t>Requires a Functional Behavior Assessment and ABC data.</a:t>
            </a:r>
          </a:p>
          <a:p>
            <a:endParaRPr lang="en-US" dirty="0"/>
          </a:p>
          <a:p>
            <a:r>
              <a:rPr lang="en-US" dirty="0"/>
              <a:t>Identify interfering behavior that is serving as some type of communication function.</a:t>
            </a:r>
          </a:p>
          <a:p>
            <a:endParaRPr lang="en-US" dirty="0"/>
          </a:p>
          <a:p>
            <a:r>
              <a:rPr lang="en-US" dirty="0"/>
              <a:t>Identify a replacement behavior as a substitute for the interfering behavior.</a:t>
            </a:r>
          </a:p>
          <a:p>
            <a:pPr marL="114300" indent="0">
              <a:buNone/>
            </a:pPr>
            <a:endParaRPr lang="en-US" dirty="0"/>
          </a:p>
          <a:p>
            <a:r>
              <a:rPr lang="en-US" dirty="0"/>
              <a:t>May begin at a step well below the student’s communication ability.</a:t>
            </a:r>
          </a:p>
          <a:p>
            <a:pPr marL="114300" indent="0">
              <a:buNone/>
            </a:pPr>
            <a:endParaRPr lang="en-US" dirty="0"/>
          </a:p>
          <a:p>
            <a:r>
              <a:rPr lang="en-US" dirty="0"/>
              <a:t>Design and implement data collection procedures.</a:t>
            </a:r>
          </a:p>
          <a:p>
            <a:endParaRPr lang="en-US" dirty="0"/>
          </a:p>
        </p:txBody>
      </p:sp>
    </p:spTree>
    <p:extLst>
      <p:ext uri="{BB962C8B-B14F-4D97-AF65-F5344CB8AC3E}">
        <p14:creationId xmlns:p14="http://schemas.microsoft.com/office/powerpoint/2010/main" val="32769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F9AD-627A-4DA1-9818-6211A09A7423}"/>
              </a:ext>
            </a:extLst>
          </p:cNvPr>
          <p:cNvSpPr>
            <a:spLocks noGrp="1"/>
          </p:cNvSpPr>
          <p:nvPr>
            <p:ph type="title"/>
          </p:nvPr>
        </p:nvSpPr>
        <p:spPr/>
        <p:txBody>
          <a:bodyPr/>
          <a:lstStyle/>
          <a:p>
            <a:r>
              <a:rPr lang="en-US" dirty="0"/>
              <a:t>FCT</a:t>
            </a:r>
          </a:p>
        </p:txBody>
      </p:sp>
      <p:sp>
        <p:nvSpPr>
          <p:cNvPr id="3" name="Content Placeholder 2">
            <a:extLst>
              <a:ext uri="{FF2B5EF4-FFF2-40B4-BE49-F238E27FC236}">
                <a16:creationId xmlns:a16="http://schemas.microsoft.com/office/drawing/2014/main" id="{578871AB-646A-4791-A1EA-EF3EE45BC69C}"/>
              </a:ext>
            </a:extLst>
          </p:cNvPr>
          <p:cNvSpPr>
            <a:spLocks noGrp="1"/>
          </p:cNvSpPr>
          <p:nvPr>
            <p:ph idx="1"/>
          </p:nvPr>
        </p:nvSpPr>
        <p:spPr/>
        <p:txBody>
          <a:bodyPr>
            <a:normAutofit fontScale="70000" lnSpcReduction="20000"/>
          </a:bodyPr>
          <a:lstStyle/>
          <a:p>
            <a:r>
              <a:rPr lang="en-US" dirty="0"/>
              <a:t>Manipulation of the environment to elicit interfering behavior.</a:t>
            </a:r>
          </a:p>
          <a:p>
            <a:pPr marL="114300" indent="0">
              <a:buNone/>
            </a:pPr>
            <a:endParaRPr lang="en-US" dirty="0"/>
          </a:p>
          <a:p>
            <a:r>
              <a:rPr lang="en-US" dirty="0"/>
              <a:t>Planning opportunities for generalization.</a:t>
            </a:r>
          </a:p>
          <a:p>
            <a:pPr marL="114300" indent="0">
              <a:buNone/>
            </a:pPr>
            <a:endParaRPr lang="en-US" dirty="0"/>
          </a:p>
          <a:p>
            <a:r>
              <a:rPr lang="en-US" dirty="0"/>
              <a:t>Prompting learners to use replacement behavior.</a:t>
            </a:r>
          </a:p>
          <a:p>
            <a:pPr marL="114300" indent="0">
              <a:buNone/>
            </a:pPr>
            <a:endParaRPr lang="en-US" dirty="0"/>
          </a:p>
          <a:p>
            <a:r>
              <a:rPr lang="en-US" dirty="0"/>
              <a:t>Not reinforcing the interfering behavior.</a:t>
            </a:r>
          </a:p>
          <a:p>
            <a:pPr marL="114300" indent="0">
              <a:buNone/>
            </a:pPr>
            <a:endParaRPr lang="en-US" dirty="0"/>
          </a:p>
          <a:p>
            <a:r>
              <a:rPr lang="en-US" dirty="0"/>
              <a:t>Providing immediate reinforcement for replacement behavior initially.</a:t>
            </a:r>
          </a:p>
          <a:p>
            <a:pPr marL="114300" indent="0">
              <a:buNone/>
            </a:pPr>
            <a:endParaRPr lang="en-US" dirty="0"/>
          </a:p>
          <a:p>
            <a:r>
              <a:rPr lang="en-US" dirty="0"/>
              <a:t>Plan needs to include shaping and fading prompts.</a:t>
            </a:r>
          </a:p>
          <a:p>
            <a:endParaRPr lang="en-US" dirty="0"/>
          </a:p>
          <a:p>
            <a:r>
              <a:rPr lang="en-US" dirty="0"/>
              <a:t>May require skill building in related areas (waiting, excepting when not available)</a:t>
            </a:r>
          </a:p>
          <a:p>
            <a:pPr marL="114300" indent="0">
              <a:buNone/>
            </a:pPr>
            <a:endParaRPr lang="en-US" dirty="0"/>
          </a:p>
          <a:p>
            <a:r>
              <a:rPr lang="en-US" dirty="0"/>
              <a:t>Increasing time between replacement behavior (communication) and reinforcement</a:t>
            </a:r>
          </a:p>
          <a:p>
            <a:pPr marL="114300" indent="0">
              <a:buNone/>
            </a:pPr>
            <a:endParaRPr lang="en-US" dirty="0"/>
          </a:p>
          <a:p>
            <a:r>
              <a:rPr lang="en-US" dirty="0"/>
              <a:t>Monitor learner progress.</a:t>
            </a:r>
          </a:p>
          <a:p>
            <a:endParaRPr lang="en-US" dirty="0"/>
          </a:p>
        </p:txBody>
      </p:sp>
    </p:spTree>
    <p:extLst>
      <p:ext uri="{BB962C8B-B14F-4D97-AF65-F5344CB8AC3E}">
        <p14:creationId xmlns:p14="http://schemas.microsoft.com/office/powerpoint/2010/main" val="332281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1000"/>
                                        <p:tgtEl>
                                          <p:spTgt spid="3">
                                            <p:txEl>
                                              <p:pRg st="16" end="16"/>
                                            </p:txEl>
                                          </p:spTgt>
                                        </p:tgtEl>
                                      </p:cBhvr>
                                    </p:animEffect>
                                    <p:anim calcmode="lin" valueType="num">
                                      <p:cBhvr>
                                        <p:cTn id="6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2A29-4505-480E-A1CC-3B04327DACBD}"/>
              </a:ext>
            </a:extLst>
          </p:cNvPr>
          <p:cNvSpPr>
            <a:spLocks noGrp="1"/>
          </p:cNvSpPr>
          <p:nvPr>
            <p:ph type="title"/>
          </p:nvPr>
        </p:nvSpPr>
        <p:spPr/>
        <p:txBody>
          <a:bodyPr>
            <a:normAutofit/>
          </a:bodyPr>
          <a:lstStyle/>
          <a:p>
            <a:r>
              <a:rPr lang="en-US" sz="3200" dirty="0"/>
              <a:t>Functional Communication Teaching</a:t>
            </a:r>
          </a:p>
        </p:txBody>
      </p:sp>
      <p:sp>
        <p:nvSpPr>
          <p:cNvPr id="3" name="Content Placeholder 2">
            <a:extLst>
              <a:ext uri="{FF2B5EF4-FFF2-40B4-BE49-F238E27FC236}">
                <a16:creationId xmlns:a16="http://schemas.microsoft.com/office/drawing/2014/main" id="{9353F690-0966-45F1-9CAA-A520C1529A06}"/>
              </a:ext>
            </a:extLst>
          </p:cNvPr>
          <p:cNvSpPr>
            <a:spLocks noGrp="1"/>
          </p:cNvSpPr>
          <p:nvPr>
            <p:ph idx="1"/>
          </p:nvPr>
        </p:nvSpPr>
        <p:spPr/>
        <p:txBody>
          <a:bodyPr/>
          <a:lstStyle/>
          <a:p>
            <a:r>
              <a:rPr lang="en-US" dirty="0"/>
              <a:t>Start out as planned and systematic.</a:t>
            </a:r>
          </a:p>
          <a:p>
            <a:pPr marL="114300" indent="0">
              <a:buNone/>
            </a:pPr>
            <a:endParaRPr lang="en-US" dirty="0"/>
          </a:p>
          <a:p>
            <a:r>
              <a:rPr lang="en-US" dirty="0"/>
              <a:t>Current ability determines reaction to communicative attempt.</a:t>
            </a:r>
          </a:p>
          <a:p>
            <a:endParaRPr lang="en-US" dirty="0"/>
          </a:p>
          <a:p>
            <a:r>
              <a:rPr lang="en-US" dirty="0"/>
              <a:t>Start with highly motivating items/activities to request.</a:t>
            </a:r>
          </a:p>
          <a:p>
            <a:pPr marL="114300" indent="0">
              <a:buNone/>
            </a:pPr>
            <a:endParaRPr lang="en-US" dirty="0"/>
          </a:p>
          <a:p>
            <a:r>
              <a:rPr lang="en-US" dirty="0"/>
              <a:t>Everyday contexts with familiar adults and peers.</a:t>
            </a:r>
          </a:p>
          <a:p>
            <a:pPr marL="114300" indent="0">
              <a:buNone/>
            </a:pPr>
            <a:endParaRPr lang="en-US" dirty="0"/>
          </a:p>
          <a:p>
            <a:r>
              <a:rPr lang="en-US" dirty="0"/>
              <a:t>Should extend throughout the entire day.</a:t>
            </a:r>
          </a:p>
          <a:p>
            <a:endParaRPr lang="en-US" dirty="0"/>
          </a:p>
        </p:txBody>
      </p:sp>
    </p:spTree>
    <p:extLst>
      <p:ext uri="{BB962C8B-B14F-4D97-AF65-F5344CB8AC3E}">
        <p14:creationId xmlns:p14="http://schemas.microsoft.com/office/powerpoint/2010/main" val="345878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B94A-DE3E-4344-B829-2EBDA7F2BA65}"/>
              </a:ext>
            </a:extLst>
          </p:cNvPr>
          <p:cNvSpPr>
            <a:spLocks noGrp="1"/>
          </p:cNvSpPr>
          <p:nvPr>
            <p:ph type="title"/>
          </p:nvPr>
        </p:nvSpPr>
        <p:spPr/>
        <p:txBody>
          <a:bodyPr/>
          <a:lstStyle/>
          <a:p>
            <a:r>
              <a:rPr lang="en-US" sz="3600" dirty="0"/>
              <a:t>Students with Autism</a:t>
            </a:r>
            <a:endParaRPr lang="en-US" dirty="0"/>
          </a:p>
        </p:txBody>
      </p:sp>
      <p:sp>
        <p:nvSpPr>
          <p:cNvPr id="3" name="Content Placeholder 2">
            <a:extLst>
              <a:ext uri="{FF2B5EF4-FFF2-40B4-BE49-F238E27FC236}">
                <a16:creationId xmlns:a16="http://schemas.microsoft.com/office/drawing/2014/main" id="{41615F52-0CBC-4725-AF02-0F012178B7B4}"/>
              </a:ext>
            </a:extLst>
          </p:cNvPr>
          <p:cNvSpPr>
            <a:spLocks noGrp="1"/>
          </p:cNvSpPr>
          <p:nvPr>
            <p:ph idx="1"/>
          </p:nvPr>
        </p:nvSpPr>
        <p:spPr>
          <a:xfrm>
            <a:off x="4200971" y="944118"/>
            <a:ext cx="7315200" cy="5120640"/>
          </a:xfrm>
        </p:spPr>
        <p:txBody>
          <a:bodyPr/>
          <a:lstStyle/>
          <a:p>
            <a:pPr marL="0" indent="0">
              <a:buClr>
                <a:schemeClr val="accent1"/>
              </a:buClr>
              <a:buNone/>
              <a:defRPr/>
            </a:pPr>
            <a:r>
              <a:rPr lang="en-US" sz="2400" b="1" dirty="0">
                <a:solidFill>
                  <a:schemeClr val="tx2"/>
                </a:solidFill>
              </a:rPr>
              <a:t>Primary speech-language impairments:</a:t>
            </a:r>
          </a:p>
          <a:p>
            <a:pPr marL="0" indent="0">
              <a:buClr>
                <a:schemeClr val="accent1"/>
              </a:buClr>
              <a:buNone/>
              <a:defRPr/>
            </a:pPr>
            <a:endParaRPr lang="en-US" sz="2400" dirty="0">
              <a:solidFill>
                <a:schemeClr val="tx2"/>
              </a:solidFill>
            </a:endParaRPr>
          </a:p>
          <a:p>
            <a:pPr lvl="1">
              <a:defRPr/>
            </a:pPr>
            <a:r>
              <a:rPr lang="en-US" sz="2200" dirty="0">
                <a:solidFill>
                  <a:schemeClr val="tx2"/>
                </a:solidFill>
              </a:rPr>
              <a:t>Ability to understand or process language (receptive language)</a:t>
            </a:r>
          </a:p>
          <a:p>
            <a:pPr marL="0" indent="0">
              <a:buClr>
                <a:schemeClr val="accent1"/>
              </a:buClr>
              <a:buNone/>
              <a:defRPr/>
            </a:pPr>
            <a:endParaRPr lang="en-US" sz="2400" dirty="0">
              <a:solidFill>
                <a:schemeClr val="tx2"/>
              </a:solidFill>
            </a:endParaRPr>
          </a:p>
          <a:p>
            <a:pPr lvl="1">
              <a:defRPr/>
            </a:pPr>
            <a:r>
              <a:rPr lang="en-US" sz="2200" dirty="0">
                <a:solidFill>
                  <a:schemeClr val="tx2"/>
                </a:solidFill>
              </a:rPr>
              <a:t>Ability to communicate or express oneself (expressive language &amp; speech production)</a:t>
            </a:r>
            <a:endParaRPr lang="en-US" sz="2400" dirty="0">
              <a:solidFill>
                <a:schemeClr val="tx2"/>
              </a:solidFill>
            </a:endParaRPr>
          </a:p>
          <a:p>
            <a:pPr>
              <a:buClr>
                <a:schemeClr val="accent1"/>
              </a:buClr>
              <a:defRPr/>
            </a:pPr>
            <a:endParaRPr lang="en-US" sz="2000" dirty="0">
              <a:solidFill>
                <a:schemeClr val="tx2"/>
              </a:solidFill>
            </a:endParaRPr>
          </a:p>
          <a:p>
            <a:pPr lvl="1">
              <a:buClr>
                <a:schemeClr val="accent1"/>
              </a:buClr>
              <a:defRPr/>
            </a:pPr>
            <a:r>
              <a:rPr lang="en-US" sz="2200" dirty="0">
                <a:solidFill>
                  <a:schemeClr val="tx2"/>
                </a:solidFill>
              </a:rPr>
              <a:t>Social interaction (pragmatic language)</a:t>
            </a:r>
          </a:p>
          <a:p>
            <a:pPr marL="457200" lvl="1" indent="0">
              <a:buClr>
                <a:schemeClr val="accent1"/>
              </a:buClr>
              <a:buNone/>
              <a:defRPr/>
            </a:pPr>
            <a:endParaRPr lang="en-US" sz="2200" dirty="0">
              <a:solidFill>
                <a:schemeClr val="tx2"/>
              </a:solidFill>
            </a:endParaRPr>
          </a:p>
          <a:p>
            <a:pPr marL="457200" lvl="1" indent="0">
              <a:buClr>
                <a:schemeClr val="accent1"/>
              </a:buClr>
              <a:buNone/>
              <a:defRPr/>
            </a:pPr>
            <a:endParaRPr lang="en-US" sz="2200" dirty="0">
              <a:solidFill>
                <a:schemeClr val="tx2"/>
              </a:solidFill>
            </a:endParaRPr>
          </a:p>
          <a:p>
            <a:endParaRPr lang="en-US" dirty="0"/>
          </a:p>
        </p:txBody>
      </p:sp>
    </p:spTree>
    <p:extLst>
      <p:ext uri="{BB962C8B-B14F-4D97-AF65-F5344CB8AC3E}">
        <p14:creationId xmlns:p14="http://schemas.microsoft.com/office/powerpoint/2010/main" val="28575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5355-D925-4338-B2C6-DA04FAC2E534}"/>
              </a:ext>
            </a:extLst>
          </p:cNvPr>
          <p:cNvSpPr>
            <a:spLocks noGrp="1"/>
          </p:cNvSpPr>
          <p:nvPr>
            <p:ph type="title"/>
          </p:nvPr>
        </p:nvSpPr>
        <p:spPr/>
        <p:txBody>
          <a:bodyPr/>
          <a:lstStyle/>
          <a:p>
            <a:r>
              <a:rPr lang="en-US" dirty="0"/>
              <a:t>Develop Language </a:t>
            </a:r>
            <a:br>
              <a:rPr lang="en-US" dirty="0"/>
            </a:br>
            <a:r>
              <a:rPr lang="en-US" dirty="0"/>
              <a:t>Intervention Approach</a:t>
            </a:r>
          </a:p>
        </p:txBody>
      </p:sp>
      <p:sp>
        <p:nvSpPr>
          <p:cNvPr id="3" name="Content Placeholder 2">
            <a:extLst>
              <a:ext uri="{FF2B5EF4-FFF2-40B4-BE49-F238E27FC236}">
                <a16:creationId xmlns:a16="http://schemas.microsoft.com/office/drawing/2014/main" id="{33CB4FF1-E37C-48C0-9AEA-8C617275BD81}"/>
              </a:ext>
            </a:extLst>
          </p:cNvPr>
          <p:cNvSpPr>
            <a:spLocks noGrp="1"/>
          </p:cNvSpPr>
          <p:nvPr>
            <p:ph idx="1"/>
          </p:nvPr>
        </p:nvSpPr>
        <p:spPr/>
        <p:txBody>
          <a:bodyPr/>
          <a:lstStyle/>
          <a:p>
            <a:r>
              <a:rPr lang="en-US" dirty="0"/>
              <a:t>Determine what skills the student has</a:t>
            </a:r>
          </a:p>
          <a:p>
            <a:r>
              <a:rPr lang="en-US" dirty="0"/>
              <a:t>Choose Functional targets</a:t>
            </a:r>
          </a:p>
          <a:p>
            <a:r>
              <a:rPr lang="en-US" dirty="0"/>
              <a:t>Decide mode of communication that should be used for each skill</a:t>
            </a:r>
          </a:p>
          <a:p>
            <a:endParaRPr lang="en-US" dirty="0"/>
          </a:p>
        </p:txBody>
      </p:sp>
    </p:spTree>
    <p:extLst>
      <p:ext uri="{BB962C8B-B14F-4D97-AF65-F5344CB8AC3E}">
        <p14:creationId xmlns:p14="http://schemas.microsoft.com/office/powerpoint/2010/main" val="29037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A87C-A837-4D34-84AD-D7A405CD47B5}"/>
              </a:ext>
            </a:extLst>
          </p:cNvPr>
          <p:cNvSpPr>
            <a:spLocks noGrp="1"/>
          </p:cNvSpPr>
          <p:nvPr>
            <p:ph type="title"/>
          </p:nvPr>
        </p:nvSpPr>
        <p:spPr/>
        <p:txBody>
          <a:bodyPr/>
          <a:lstStyle/>
          <a:p>
            <a:r>
              <a:rPr lang="en-US" dirty="0"/>
              <a:t>Selecting Functional Targets</a:t>
            </a:r>
          </a:p>
        </p:txBody>
      </p:sp>
      <p:sp>
        <p:nvSpPr>
          <p:cNvPr id="3" name="Content Placeholder 2">
            <a:extLst>
              <a:ext uri="{FF2B5EF4-FFF2-40B4-BE49-F238E27FC236}">
                <a16:creationId xmlns:a16="http://schemas.microsoft.com/office/drawing/2014/main" id="{016F6D7F-9B0D-4463-8B8D-D4CCEB53158C}"/>
              </a:ext>
            </a:extLst>
          </p:cNvPr>
          <p:cNvSpPr>
            <a:spLocks noGrp="1"/>
          </p:cNvSpPr>
          <p:nvPr>
            <p:ph idx="1"/>
          </p:nvPr>
        </p:nvSpPr>
        <p:spPr>
          <a:xfrm>
            <a:off x="3949278" y="864108"/>
            <a:ext cx="7315200" cy="5120640"/>
          </a:xfrm>
        </p:spPr>
        <p:txBody>
          <a:bodyPr>
            <a:normAutofit fontScale="92500" lnSpcReduction="10000"/>
          </a:bodyPr>
          <a:lstStyle/>
          <a:p>
            <a:pPr marL="457200" lvl="1" indent="-457200">
              <a:buSzPct val="100000"/>
              <a:defRPr/>
            </a:pPr>
            <a:r>
              <a:rPr lang="en-US" sz="2800" dirty="0"/>
              <a:t>Emphasis on function and biggest barrier:</a:t>
            </a:r>
          </a:p>
          <a:p>
            <a:pPr marL="914400" lvl="2" indent="-457200">
              <a:buSzPct val="100000"/>
              <a:defRPr/>
            </a:pPr>
            <a:r>
              <a:rPr lang="en-US" sz="2400" dirty="0"/>
              <a:t>Varies in its expression and may include personalized movements, gestures, verbalizations, signs, pictures, words, and output from augmentative and alternative communication (AAC) devices</a:t>
            </a:r>
          </a:p>
          <a:p>
            <a:pPr marL="914400" lvl="2" indent="-457200">
              <a:buClr>
                <a:schemeClr val="hlink"/>
              </a:buClr>
              <a:buSzPct val="100000"/>
              <a:defRPr/>
            </a:pPr>
            <a:endParaRPr lang="en-US" sz="2400" dirty="0"/>
          </a:p>
          <a:p>
            <a:pPr marL="914400" lvl="2" indent="-457200">
              <a:buSzPct val="100000"/>
              <a:defRPr/>
            </a:pPr>
            <a:r>
              <a:rPr lang="en-US" sz="2400" dirty="0"/>
              <a:t>Form of behavior that express needs, wants, feelings, and preferences that others can understand</a:t>
            </a:r>
          </a:p>
          <a:p>
            <a:pPr marL="457200" lvl="2" indent="0">
              <a:buClr>
                <a:schemeClr val="hlink"/>
              </a:buClr>
              <a:buSzPct val="100000"/>
              <a:buNone/>
              <a:defRPr/>
            </a:pPr>
            <a:endParaRPr lang="en-US" sz="2400" dirty="0"/>
          </a:p>
          <a:p>
            <a:pPr marL="914400" lvl="2" indent="-457200">
              <a:buSzPct val="100000"/>
              <a:defRPr/>
            </a:pPr>
            <a:r>
              <a:rPr lang="en-US" sz="2400" dirty="0"/>
              <a:t>Communication that makes one’s basic wants and needs known</a:t>
            </a:r>
          </a:p>
          <a:p>
            <a:pPr marL="1371600" lvl="3" indent="-457200">
              <a:buSzPct val="100000"/>
              <a:defRPr/>
            </a:pPr>
            <a:r>
              <a:rPr lang="en-US" sz="2200" dirty="0"/>
              <a:t>Does not need to be a complex thought</a:t>
            </a:r>
          </a:p>
          <a:p>
            <a:pPr marL="1371600" lvl="3" indent="-457200">
              <a:buSzPct val="100000"/>
              <a:defRPr/>
            </a:pPr>
            <a:r>
              <a:rPr lang="en-US" sz="2200" dirty="0"/>
              <a:t>Does not need to be verbal</a:t>
            </a:r>
          </a:p>
          <a:p>
            <a:pPr marL="1371600" lvl="3" indent="-457200">
              <a:buSzPct val="100000"/>
              <a:defRPr/>
            </a:pPr>
            <a:r>
              <a:rPr lang="en-US" sz="2200" dirty="0"/>
              <a:t>Skills that will promote </a:t>
            </a:r>
            <a:r>
              <a:rPr lang="en-US" sz="2200" u="sng" dirty="0"/>
              <a:t>independence</a:t>
            </a:r>
          </a:p>
          <a:p>
            <a:pPr marL="1371600" lvl="3" indent="-457200">
              <a:buSzPct val="100000"/>
              <a:defRPr/>
            </a:pPr>
            <a:r>
              <a:rPr lang="en-US" sz="2200" dirty="0"/>
              <a:t>Skills that will be </a:t>
            </a:r>
            <a:r>
              <a:rPr lang="en-US" sz="2200" u="sng" dirty="0"/>
              <a:t>useful (functional)</a:t>
            </a:r>
            <a:r>
              <a:rPr lang="en-US" sz="2200" dirty="0"/>
              <a:t> for the individual</a:t>
            </a:r>
          </a:p>
          <a:p>
            <a:pPr marL="1371600" lvl="3" indent="-457200">
              <a:buSzPct val="100000"/>
              <a:defRPr/>
            </a:pPr>
            <a:endParaRPr lang="en-US" sz="2200" dirty="0"/>
          </a:p>
          <a:p>
            <a:endParaRPr lang="en-US" dirty="0"/>
          </a:p>
        </p:txBody>
      </p:sp>
    </p:spTree>
    <p:extLst>
      <p:ext uri="{BB962C8B-B14F-4D97-AF65-F5344CB8AC3E}">
        <p14:creationId xmlns:p14="http://schemas.microsoft.com/office/powerpoint/2010/main" val="31528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F91EC5B6A7C4C91D2EB5F8CDBDCE6" ma:contentTypeVersion="8" ma:contentTypeDescription="Create a new document." ma:contentTypeScope="" ma:versionID="af36cff5d6d3c46e769a9c5fbb4af37f">
  <xsd:schema xmlns:xsd="http://www.w3.org/2001/XMLSchema" xmlns:xs="http://www.w3.org/2001/XMLSchema" xmlns:p="http://schemas.microsoft.com/office/2006/metadata/properties" xmlns:ns2="6f941d86-42ee-442e-aa2a-9920af87fb54" xmlns:ns3="ff2dee68-cb5d-4403-acff-b9830f19cd42" targetNamespace="http://schemas.microsoft.com/office/2006/metadata/properties" ma:root="true" ma:fieldsID="8d946c9f81b90b2d66dd0182d6627b12" ns2:_="" ns3:_="">
    <xsd:import namespace="6f941d86-42ee-442e-aa2a-9920af87fb54"/>
    <xsd:import namespace="ff2dee68-cb5d-4403-acff-b9830f19cd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941d86-42ee-442e-aa2a-9920af87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2dee68-cb5d-4403-acff-b9830f19cd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D04BE1-63B2-4B50-9EAA-18350D4D9B3C}"/>
</file>

<file path=customXml/itemProps2.xml><?xml version="1.0" encoding="utf-8"?>
<ds:datastoreItem xmlns:ds="http://schemas.openxmlformats.org/officeDocument/2006/customXml" ds:itemID="{3E94076A-C6A1-48DC-91C2-49A9E9EC2213}">
  <ds:schemaRefs>
    <ds:schemaRef ds:uri="http://schemas.microsoft.com/sharepoint/v3/contenttype/forms"/>
  </ds:schemaRefs>
</ds:datastoreItem>
</file>

<file path=customXml/itemProps3.xml><?xml version="1.0" encoding="utf-8"?>
<ds:datastoreItem xmlns:ds="http://schemas.openxmlformats.org/officeDocument/2006/customXml" ds:itemID="{4AAF4DFE-8B14-48AC-9038-E7DFEC278E5A}">
  <ds:schemaRefs>
    <ds:schemaRef ds:uri="http://purl.org/dc/terms/"/>
    <ds:schemaRef ds:uri="http://purl.org/dc/dcmitype/"/>
    <ds:schemaRef ds:uri="http://schemas.microsoft.com/office/2006/documentManagement/types"/>
    <ds:schemaRef ds:uri="6f941d86-42ee-442e-aa2a-9920af87fb5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f2dee68-cb5d-4403-acff-b9830f19cd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Frame</Template>
  <TotalTime>577</TotalTime>
  <Words>1129</Words>
  <Application>Microsoft Office PowerPoint</Application>
  <PresentationFormat>Widescreen</PresentationFormat>
  <Paragraphs>148</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Frame</vt:lpstr>
      <vt:lpstr>Functional Communication</vt:lpstr>
      <vt:lpstr>Presenters</vt:lpstr>
      <vt:lpstr>Functional Communication </vt:lpstr>
      <vt:lpstr>Functional Communication Training (FCT)</vt:lpstr>
      <vt:lpstr>FCT</vt:lpstr>
      <vt:lpstr>Functional Communication Teaching</vt:lpstr>
      <vt:lpstr>Students with Autism</vt:lpstr>
      <vt:lpstr>Develop Language  Intervention Approach</vt:lpstr>
      <vt:lpstr>Selecting Functional Targets</vt:lpstr>
      <vt:lpstr>Collaboration is Key!</vt:lpstr>
      <vt:lpstr>Collaboration is Key!</vt:lpstr>
      <vt:lpstr>Modes of Communication</vt:lpstr>
      <vt:lpstr>Modes of Communication – Sign </vt:lpstr>
      <vt:lpstr>Modes of Communication – PECS </vt:lpstr>
      <vt:lpstr>Modes of Communication – SGD’s</vt:lpstr>
      <vt:lpstr>Modes of Communication</vt:lpstr>
      <vt:lpstr>Modes of Communication – Verbal</vt:lpstr>
      <vt:lpstr>Things to remember with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Communication</dc:title>
  <dc:creator>Epstein, Rachel</dc:creator>
  <cp:lastModifiedBy>Armstrong, Amy</cp:lastModifiedBy>
  <cp:revision>14</cp:revision>
  <cp:lastPrinted>2021-11-02T20:23:38Z</cp:lastPrinted>
  <dcterms:created xsi:type="dcterms:W3CDTF">2021-10-27T21:07:29Z</dcterms:created>
  <dcterms:modified xsi:type="dcterms:W3CDTF">2022-05-17T11:38:34Z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0x010100C05F91EC5B6A7C4C91D2EB5F8CDBDCE6</vt:lpwstr>
  </property>
</Properties>
</file>