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6"/>
  </p:notesMasterIdLst>
  <p:handoutMasterIdLst>
    <p:handoutMasterId r:id="rId47"/>
  </p:handoutMasterIdLst>
  <p:sldIdLst>
    <p:sldId id="256" r:id="rId6"/>
    <p:sldId id="262" r:id="rId7"/>
    <p:sldId id="422" r:id="rId8"/>
    <p:sldId id="260" r:id="rId9"/>
    <p:sldId id="261" r:id="rId10"/>
    <p:sldId id="345" r:id="rId11"/>
    <p:sldId id="347" r:id="rId12"/>
    <p:sldId id="348" r:id="rId13"/>
    <p:sldId id="349" r:id="rId14"/>
    <p:sldId id="360" r:id="rId15"/>
    <p:sldId id="355" r:id="rId16"/>
    <p:sldId id="356" r:id="rId17"/>
    <p:sldId id="361" r:id="rId18"/>
    <p:sldId id="357" r:id="rId19"/>
    <p:sldId id="358" r:id="rId20"/>
    <p:sldId id="363" r:id="rId21"/>
    <p:sldId id="365" r:id="rId22"/>
    <p:sldId id="377" r:id="rId23"/>
    <p:sldId id="367" r:id="rId24"/>
    <p:sldId id="368" r:id="rId25"/>
    <p:sldId id="369" r:id="rId26"/>
    <p:sldId id="370" r:id="rId27"/>
    <p:sldId id="371" r:id="rId28"/>
    <p:sldId id="372" r:id="rId29"/>
    <p:sldId id="373" r:id="rId30"/>
    <p:sldId id="374" r:id="rId31"/>
    <p:sldId id="375" r:id="rId32"/>
    <p:sldId id="376" r:id="rId33"/>
    <p:sldId id="378" r:id="rId34"/>
    <p:sldId id="379" r:id="rId35"/>
    <p:sldId id="380" r:id="rId36"/>
    <p:sldId id="299" r:id="rId37"/>
    <p:sldId id="425" r:id="rId38"/>
    <p:sldId id="381" r:id="rId39"/>
    <p:sldId id="382" r:id="rId40"/>
    <p:sldId id="383" r:id="rId41"/>
    <p:sldId id="384" r:id="rId42"/>
    <p:sldId id="385" r:id="rId43"/>
    <p:sldId id="421" r:id="rId44"/>
    <p:sldId id="42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E73"/>
    <a:srgbClr val="3C4798"/>
    <a:srgbClr val="003399"/>
    <a:srgbClr val="000099"/>
    <a:srgbClr val="F4F2EF"/>
    <a:srgbClr val="D1C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90" autoAdjust="0"/>
  </p:normalViewPr>
  <p:slideViewPr>
    <p:cSldViewPr>
      <p:cViewPr varScale="1">
        <p:scale>
          <a:sx n="67" d="100"/>
          <a:sy n="67" d="100"/>
        </p:scale>
        <p:origin x="1476" y="48"/>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2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Striving for Independence</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61DECA-71C0-4100-BDDE-1B6077FFFC08}" type="datetimeFigureOut">
              <a:rPr lang="en-US" smtClean="0"/>
              <a:pPr/>
              <a:t>3/30/2022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Jennifer A. Toomey</a:t>
            </a:r>
          </a:p>
          <a:p>
            <a:r>
              <a:rPr lang="en-US" dirty="0"/>
              <a:t>Statewide CARD Conference</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D12D26-2028-4BBE-A97C-FAE4215476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DDA3035-EEFF-4D68-9EDE-DA874077ECB5}" type="datetimeFigureOut">
              <a:rPr lang="en-US" smtClean="0"/>
              <a:pPr/>
              <a:t>3/30/2022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C521124-A76F-4916-BB9C-C1A83F19BFD4}" type="slidenum">
              <a:rPr lang="en-US" smtClean="0"/>
              <a:pPr/>
              <a:t>‹#›</a:t>
            </a:fld>
            <a:endParaRPr lang="en-US"/>
          </a:p>
        </p:txBody>
      </p:sp>
    </p:spTree>
    <p:extLst>
      <p:ext uri="{BB962C8B-B14F-4D97-AF65-F5344CB8AC3E}">
        <p14:creationId xmlns:p14="http://schemas.microsoft.com/office/powerpoint/2010/main" val="341430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 page from the skills inventory</a:t>
            </a:r>
          </a:p>
        </p:txBody>
      </p:sp>
      <p:sp>
        <p:nvSpPr>
          <p:cNvPr id="4" name="Slide Number Placeholder 3"/>
          <p:cNvSpPr>
            <a:spLocks noGrp="1"/>
          </p:cNvSpPr>
          <p:nvPr>
            <p:ph type="sldNum" sz="quarter" idx="10"/>
          </p:nvPr>
        </p:nvSpPr>
        <p:spPr/>
        <p:txBody>
          <a:bodyPr/>
          <a:lstStyle/>
          <a:p>
            <a:fld id="{AC521124-A76F-4916-BB9C-C1A83F19BFD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rgbClr val="2B2E73"/>
          </a:solidFill>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9922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72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44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6369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082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6410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142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247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5545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06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562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6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9879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9085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984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6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4596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67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174875"/>
            <a:ext cx="4040188" cy="3921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917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824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09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546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5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8229600" cy="4525963"/>
          </a:xfrm>
          <a:prstGeom prst="rect">
            <a:avLst/>
          </a:prstGeom>
          <a:solidFill>
            <a:srgbClr val="F4F2EF"/>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274638"/>
            <a:ext cx="8229600" cy="1143000"/>
          </a:xfrm>
          <a:prstGeom prst="rect">
            <a:avLst/>
          </a:prstGeom>
          <a:solidFill>
            <a:srgbClr val="2B2E73"/>
          </a:solidFill>
        </p:spPr>
        <p:txBody>
          <a:bodyPr vert="horz" lIns="91440" tIns="45720" rIns="91440" bIns="45720" rtlCol="0" anchor="ctr">
            <a:normAutofit/>
          </a:bodyPr>
          <a:lstStyle/>
          <a:p>
            <a:r>
              <a:rPr lang="en-US" dirty="0"/>
              <a:t>Click to edit Master title style</a:t>
            </a:r>
          </a:p>
        </p:txBody>
      </p:sp>
      <p:pic>
        <p:nvPicPr>
          <p:cNvPr id="4099"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97158" y="5715000"/>
            <a:ext cx="93345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45300" y="6553200"/>
            <a:ext cx="27559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02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2B2E73"/>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5001"/>
          <a:stretch/>
        </p:blipFill>
        <p:spPr bwMode="auto">
          <a:xfrm>
            <a:off x="0" y="5791200"/>
            <a:ext cx="91440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629400" y="6562725"/>
            <a:ext cx="27559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272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smnas\home\jtoomey\My%20Videos\Prompting.wm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jtoomey@thesummitcenter.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rmAutofit/>
          </a:bodyPr>
          <a:lstStyle/>
          <a:p>
            <a:r>
              <a:rPr kumimoji="1" lang="en-US" b="1" dirty="0"/>
              <a:t>Striving for Independence:  Teaching Self-Help Skills to People with Autism</a:t>
            </a:r>
            <a:endParaRPr lang="en-US" dirty="0"/>
          </a:p>
        </p:txBody>
      </p:sp>
      <p:sp>
        <p:nvSpPr>
          <p:cNvPr id="3" name="Subtitle 2"/>
          <p:cNvSpPr>
            <a:spLocks noGrp="1"/>
          </p:cNvSpPr>
          <p:nvPr>
            <p:ph type="subTitle" idx="1"/>
          </p:nvPr>
        </p:nvSpPr>
        <p:spPr/>
        <p:txBody>
          <a:bodyPr/>
          <a:lstStyle/>
          <a:p>
            <a:r>
              <a:rPr lang="en-US" dirty="0"/>
              <a:t>Jennifer A. Toomey</a:t>
            </a:r>
          </a:p>
          <a:p>
            <a:r>
              <a:rPr lang="en-US" dirty="0"/>
              <a:t>The Summit Center</a:t>
            </a:r>
          </a:p>
          <a:p>
            <a:r>
              <a:rPr lang="en-US" dirty="0"/>
              <a:t>Getzville, NY</a:t>
            </a:r>
          </a:p>
        </p:txBody>
      </p:sp>
    </p:spTree>
    <p:extLst>
      <p:ext uri="{BB962C8B-B14F-4D97-AF65-F5344CB8AC3E}">
        <p14:creationId xmlns:p14="http://schemas.microsoft.com/office/powerpoint/2010/main" val="257494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right skills</a:t>
            </a:r>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Age-Appropriate (don’t get too far ahead)?</a:t>
            </a:r>
          </a:p>
          <a:p>
            <a:pPr>
              <a:lnSpc>
                <a:spcPct val="90000"/>
              </a:lnSpc>
            </a:pPr>
            <a:r>
              <a:rPr lang="en-US" dirty="0"/>
              <a:t>Functional Skills (important for child now)?</a:t>
            </a:r>
          </a:p>
          <a:p>
            <a:pPr>
              <a:lnSpc>
                <a:spcPct val="90000"/>
              </a:lnSpc>
            </a:pPr>
            <a:r>
              <a:rPr lang="en-US" dirty="0"/>
              <a:t>Prerequisite behaviors (able to attend and follow simple instructions; imitation)?</a:t>
            </a:r>
          </a:p>
          <a:p>
            <a:pPr>
              <a:lnSpc>
                <a:spcPct val="90000"/>
              </a:lnSpc>
            </a:pPr>
            <a:r>
              <a:rPr lang="en-US" dirty="0"/>
              <a:t>Shown any interest?</a:t>
            </a:r>
          </a:p>
          <a:p>
            <a:pPr>
              <a:lnSpc>
                <a:spcPct val="90000"/>
              </a:lnSpc>
            </a:pPr>
            <a:r>
              <a:rPr lang="en-US" dirty="0"/>
              <a:t>Any physical limitations (accommodations)?</a:t>
            </a:r>
          </a:p>
        </p:txBody>
      </p:sp>
      <p:sp>
        <p:nvSpPr>
          <p:cNvPr id="3" name="Title 2"/>
          <p:cNvSpPr>
            <a:spLocks noGrp="1"/>
          </p:cNvSpPr>
          <p:nvPr>
            <p:ph type="title"/>
          </p:nvPr>
        </p:nvSpPr>
        <p:spPr/>
        <p:txBody>
          <a:bodyPr/>
          <a:lstStyle/>
          <a:p>
            <a:r>
              <a:rPr lang="en-US" dirty="0"/>
              <a:t>Is the child ready?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609600" indent="-609600">
              <a:lnSpc>
                <a:spcPct val="90000"/>
              </a:lnSpc>
            </a:pPr>
            <a:r>
              <a:rPr lang="en-US" dirty="0"/>
              <a:t>Consistently looks when you call his name?</a:t>
            </a:r>
          </a:p>
          <a:p>
            <a:pPr marL="609600" indent="-609600">
              <a:lnSpc>
                <a:spcPct val="90000"/>
              </a:lnSpc>
            </a:pPr>
            <a:r>
              <a:rPr lang="en-US" dirty="0"/>
              <a:t>Pays attention when given a direction? </a:t>
            </a:r>
          </a:p>
          <a:p>
            <a:pPr marL="609600" indent="-609600">
              <a:lnSpc>
                <a:spcPct val="90000"/>
              </a:lnSpc>
            </a:pPr>
            <a:r>
              <a:rPr lang="en-US" dirty="0"/>
              <a:t>Follows simple one-step directions such as come here, sit down, wait, stand up, give me…?</a:t>
            </a:r>
          </a:p>
          <a:p>
            <a:pPr marL="609600" indent="-609600">
              <a:lnSpc>
                <a:spcPct val="90000"/>
              </a:lnSpc>
            </a:pPr>
            <a:r>
              <a:rPr lang="en-US" dirty="0"/>
              <a:t>Consistently makes and sustains eye-contact for at least three seconds?</a:t>
            </a:r>
          </a:p>
          <a:p>
            <a:pPr marL="609600" indent="-609600">
              <a:lnSpc>
                <a:spcPct val="90000"/>
              </a:lnSpc>
            </a:pPr>
            <a:r>
              <a:rPr lang="en-US" dirty="0"/>
              <a:t>When asked to, looks at objects or materials?</a:t>
            </a:r>
          </a:p>
          <a:p>
            <a:pPr marL="609600" indent="-609600">
              <a:lnSpc>
                <a:spcPct val="90000"/>
              </a:lnSpc>
            </a:pPr>
            <a:r>
              <a:rPr lang="en-US" dirty="0"/>
              <a:t>Sits or remains in a defined area for at least 10 minutes (with or without close supervision)? </a:t>
            </a:r>
          </a:p>
          <a:p>
            <a:endParaRPr lang="en-US" dirty="0"/>
          </a:p>
        </p:txBody>
      </p:sp>
      <p:sp>
        <p:nvSpPr>
          <p:cNvPr id="3" name="Title 2"/>
          <p:cNvSpPr>
            <a:spLocks noGrp="1"/>
          </p:cNvSpPr>
          <p:nvPr>
            <p:ph type="title"/>
          </p:nvPr>
        </p:nvSpPr>
        <p:spPr/>
        <p:txBody>
          <a:bodyPr/>
          <a:lstStyle/>
          <a:p>
            <a:r>
              <a:rPr lang="en-US" dirty="0"/>
              <a:t>Learning-to-Learn Skills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Communicates simple wants and needs?</a:t>
            </a:r>
          </a:p>
          <a:p>
            <a:r>
              <a:rPr lang="en-US" dirty="0"/>
              <a:t>Points to common body parts?</a:t>
            </a:r>
          </a:p>
          <a:p>
            <a:r>
              <a:rPr lang="en-US" dirty="0"/>
              <a:t>Responds to physical guidance without resistance?</a:t>
            </a:r>
          </a:p>
          <a:p>
            <a:r>
              <a:rPr lang="en-US" dirty="0"/>
              <a:t>Imitates simple motor actions?</a:t>
            </a:r>
          </a:p>
        </p:txBody>
      </p:sp>
      <p:sp>
        <p:nvSpPr>
          <p:cNvPr id="3" name="Title 2"/>
          <p:cNvSpPr>
            <a:spLocks noGrp="1"/>
          </p:cNvSpPr>
          <p:nvPr>
            <p:ph type="title"/>
          </p:nvPr>
        </p:nvSpPr>
        <p:spPr/>
        <p:txBody>
          <a:bodyPr>
            <a:normAutofit fontScale="90000"/>
          </a:bodyPr>
          <a:lstStyle/>
          <a:p>
            <a:r>
              <a:rPr lang="en-US" dirty="0"/>
              <a:t>Learning-to-Learn Skills (continued)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Skills Inventory</a:t>
            </a:r>
          </a:p>
        </p:txBody>
      </p:sp>
      <p:sp>
        <p:nvSpPr>
          <p:cNvPr id="6" name="Content Placeholder 5"/>
          <p:cNvSpPr>
            <a:spLocks noGrp="1"/>
          </p:cNvSpPr>
          <p:nvPr>
            <p:ph idx="1"/>
          </p:nvPr>
        </p:nvSpPr>
        <p:spPr/>
        <p:txBody>
          <a:bodyPr/>
          <a:lstStyle/>
          <a:p>
            <a:r>
              <a:rPr lang="en-US" dirty="0"/>
              <a:t>Functional Area</a:t>
            </a:r>
          </a:p>
          <a:p>
            <a:r>
              <a:rPr lang="en-US" dirty="0"/>
              <a:t>Tasks</a:t>
            </a:r>
          </a:p>
          <a:p>
            <a:r>
              <a:rPr lang="en-US" dirty="0"/>
              <a:t>Skill Targets</a:t>
            </a:r>
          </a:p>
          <a:p>
            <a:r>
              <a:rPr lang="en-US" dirty="0"/>
              <a:t>Prioritize</a:t>
            </a:r>
          </a:p>
          <a:p>
            <a:r>
              <a:rPr lang="en-US" dirty="0"/>
              <a:t>Develop goals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Motivating The child to Learn</a:t>
            </a:r>
          </a:p>
        </p:txBody>
      </p:sp>
      <p:sp>
        <p:nvSpPr>
          <p:cNvPr id="3" name="Text Placeholder 2"/>
          <p:cNvSpPr>
            <a:spLocks noGrp="1"/>
          </p:cNvSpPr>
          <p:nvPr>
            <p:ph type="body" idx="1"/>
          </p:nvPr>
        </p:nvSpPr>
        <p:spPr/>
        <p:txBody>
          <a:bodyPr/>
          <a:lstStyle/>
          <a:p>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Items that many of us find reinforcing (e.g., recognition, task completion, etc.) may not be sufficient to motivate children with autism  </a:t>
            </a:r>
          </a:p>
        </p:txBody>
      </p:sp>
      <p:sp>
        <p:nvSpPr>
          <p:cNvPr id="3" name="Title 2"/>
          <p:cNvSpPr>
            <a:spLocks noGrp="1"/>
          </p:cNvSpPr>
          <p:nvPr>
            <p:ph type="title"/>
          </p:nvPr>
        </p:nvSpPr>
        <p:spPr/>
        <p:txBody>
          <a:bodyPr/>
          <a:lstStyle/>
          <a:p>
            <a:r>
              <a:rPr lang="en-US" dirty="0"/>
              <a:t>Need for Rewards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Praise – most practical</a:t>
            </a:r>
          </a:p>
          <a:p>
            <a:r>
              <a:rPr lang="en-US" dirty="0"/>
              <a:t>Food – very powerful </a:t>
            </a:r>
          </a:p>
          <a:p>
            <a:r>
              <a:rPr lang="en-US" dirty="0"/>
              <a:t>Attention (verbal and physical)</a:t>
            </a:r>
          </a:p>
          <a:p>
            <a:r>
              <a:rPr lang="en-US" dirty="0"/>
              <a:t>Activities</a:t>
            </a:r>
          </a:p>
          <a:p>
            <a:r>
              <a:rPr lang="en-US" dirty="0"/>
              <a:t>Praise + Super rewards</a:t>
            </a:r>
          </a:p>
          <a:p>
            <a:endParaRPr lang="en-US" dirty="0"/>
          </a:p>
        </p:txBody>
      </p:sp>
      <p:sp>
        <p:nvSpPr>
          <p:cNvPr id="3" name="Title 2"/>
          <p:cNvSpPr>
            <a:spLocks noGrp="1"/>
          </p:cNvSpPr>
          <p:nvPr>
            <p:ph type="title"/>
          </p:nvPr>
        </p:nvSpPr>
        <p:spPr/>
        <p:txBody>
          <a:bodyPr/>
          <a:lstStyle/>
          <a:p>
            <a:r>
              <a:rPr lang="en-US" dirty="0"/>
              <a:t>Potential </a:t>
            </a:r>
            <a:r>
              <a:rPr lang="en-US" dirty="0" err="1"/>
              <a:t>Reinforcers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eaLnBrk="0" fontAlgn="base" hangingPunct="0"/>
            <a:r>
              <a:rPr lang="en-US" dirty="0"/>
              <a:t>Spending time with preferred people</a:t>
            </a:r>
          </a:p>
          <a:p>
            <a:pPr eaLnBrk="0" fontAlgn="base" hangingPunct="0"/>
            <a:r>
              <a:rPr lang="en-US" dirty="0"/>
              <a:t>Special activities</a:t>
            </a:r>
          </a:p>
          <a:p>
            <a:pPr lvl="1" eaLnBrk="0" fontAlgn="base" hangingPunct="0"/>
            <a:r>
              <a:rPr lang="en-US" dirty="0"/>
              <a:t>Recess, computer time</a:t>
            </a:r>
          </a:p>
          <a:p>
            <a:pPr eaLnBrk="0" fontAlgn="base" hangingPunct="0"/>
            <a:r>
              <a:rPr lang="en-US" dirty="0"/>
              <a:t>Special responsibilities</a:t>
            </a:r>
          </a:p>
          <a:p>
            <a:pPr lvl="1" eaLnBrk="0" fontAlgn="base" hangingPunct="0"/>
            <a:r>
              <a:rPr lang="en-US" dirty="0"/>
              <a:t>Line leader, picking story</a:t>
            </a:r>
          </a:p>
        </p:txBody>
      </p:sp>
      <p:sp>
        <p:nvSpPr>
          <p:cNvPr id="3" name="Title 2"/>
          <p:cNvSpPr>
            <a:spLocks noGrp="1"/>
          </p:cNvSpPr>
          <p:nvPr>
            <p:ph type="title"/>
          </p:nvPr>
        </p:nvSpPr>
        <p:spPr/>
        <p:txBody>
          <a:bodyPr>
            <a:normAutofit/>
          </a:bodyPr>
          <a:lstStyle/>
          <a:p>
            <a:r>
              <a:rPr lang="en-US" b="1" dirty="0">
                <a:cs typeface="Times New Roman" pitchFamily="18" charset="0"/>
              </a:rPr>
              <a:t>Examples of Activity </a:t>
            </a:r>
            <a:r>
              <a:rPr lang="en-US" b="1" dirty="0" err="1">
                <a:cs typeface="Times New Roman" pitchFamily="18" charset="0"/>
              </a:rPr>
              <a:t>Reinforcers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90000"/>
              </a:lnSpc>
            </a:pPr>
            <a:r>
              <a:rPr lang="en-US" dirty="0"/>
              <a:t>Frequent use of rewards is a tool for teaching, not the end result</a:t>
            </a:r>
          </a:p>
          <a:p>
            <a:pPr>
              <a:lnSpc>
                <a:spcPct val="90000"/>
              </a:lnSpc>
            </a:pPr>
            <a:r>
              <a:rPr lang="en-US" dirty="0"/>
              <a:t>Gradually begin to expect more from the child before reinforcement is delivered</a:t>
            </a:r>
          </a:p>
          <a:p>
            <a:pPr>
              <a:lnSpc>
                <a:spcPct val="90000"/>
              </a:lnSpc>
            </a:pPr>
            <a:r>
              <a:rPr lang="en-US" dirty="0"/>
              <a:t>Fading too quickly may lead to failure, while waiting too long may lead to increased dependence</a:t>
            </a:r>
          </a:p>
          <a:p>
            <a:pPr>
              <a:lnSpc>
                <a:spcPct val="90000"/>
              </a:lnSpc>
            </a:pPr>
            <a:r>
              <a:rPr lang="en-US" dirty="0"/>
              <a:t>Fade to a level that is to be expected in the most natural setting</a:t>
            </a:r>
          </a:p>
        </p:txBody>
      </p:sp>
      <p:sp>
        <p:nvSpPr>
          <p:cNvPr id="3" name="Title 2"/>
          <p:cNvSpPr>
            <a:spLocks noGrp="1"/>
          </p:cNvSpPr>
          <p:nvPr>
            <p:ph type="title"/>
          </p:nvPr>
        </p:nvSpPr>
        <p:spPr/>
        <p:txBody>
          <a:bodyPr/>
          <a:lstStyle/>
          <a:p>
            <a:r>
              <a:rPr lang="en-US" dirty="0"/>
              <a:t>Fading </a:t>
            </a:r>
            <a:r>
              <a:rPr lang="en-US" dirty="0" err="1"/>
              <a:t>Reinforcers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lf-help book.png"/>
          <p:cNvPicPr>
            <a:picLocks noGrp="1" noChangeAspect="1"/>
          </p:cNvPicPr>
          <p:nvPr>
            <p:ph idx="1"/>
          </p:nvPr>
        </p:nvPicPr>
        <p:blipFill>
          <a:blip r:embed="rId2" cstate="print"/>
          <a:stretch>
            <a:fillRect/>
          </a:stretch>
        </p:blipFill>
        <p:spPr>
          <a:xfrm>
            <a:off x="2619487" y="1752600"/>
            <a:ext cx="3490856" cy="4495800"/>
          </a:xfrm>
        </p:spPr>
      </p:pic>
      <p:sp>
        <p:nvSpPr>
          <p:cNvPr id="3" name="Title 2"/>
          <p:cNvSpPr>
            <a:spLocks noGrp="1"/>
          </p:cNvSpPr>
          <p:nvPr>
            <p:ph type="title"/>
          </p:nvPr>
        </p:nvSpPr>
        <p:spPr/>
        <p:txBody>
          <a:bodyPr/>
          <a:lstStyle/>
          <a:p>
            <a:r>
              <a:rPr lang="en-US" dirty="0"/>
              <a:t>Special Thanks 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Effective Tools for </a:t>
            </a:r>
            <a:r>
              <a:rPr lang="en-US" dirty="0" err="1"/>
              <a:t>CHange</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4" descr="j0199727"/>
          <p:cNvPicPr>
            <a:picLocks noChangeAspect="1" noChangeArrowheads="1"/>
          </p:cNvPicPr>
          <p:nvPr/>
        </p:nvPicPr>
        <p:blipFill>
          <a:blip r:embed="rId2" cstate="print"/>
          <a:srcRect/>
          <a:stretch>
            <a:fillRect/>
          </a:stretch>
        </p:blipFill>
        <p:spPr bwMode="auto">
          <a:xfrm>
            <a:off x="3657600" y="762000"/>
            <a:ext cx="1770062" cy="17399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09600" indent="-609600">
              <a:buFontTx/>
              <a:buAutoNum type="arabicPeriod"/>
            </a:pPr>
            <a:r>
              <a:rPr lang="en-US" dirty="0"/>
              <a:t>Clearly specify the target skill</a:t>
            </a:r>
          </a:p>
          <a:p>
            <a:pPr marL="609600" indent="-609600">
              <a:buFontTx/>
              <a:buAutoNum type="arabicPeriod"/>
            </a:pPr>
            <a:r>
              <a:rPr lang="en-US" dirty="0"/>
              <a:t>Break complex skills into smaller steps</a:t>
            </a:r>
          </a:p>
          <a:p>
            <a:pPr marL="609600" indent="-609600">
              <a:buFontTx/>
              <a:buAutoNum type="arabicPeriod"/>
            </a:pPr>
            <a:r>
              <a:rPr lang="en-US" dirty="0"/>
              <a:t>Use a systematic approach to teaching</a:t>
            </a:r>
          </a:p>
          <a:p>
            <a:pPr marL="609600" indent="-609600">
              <a:buFontTx/>
              <a:buAutoNum type="arabicPeriod"/>
            </a:pPr>
            <a:r>
              <a:rPr lang="en-US" dirty="0"/>
              <a:t>Monitor progress</a:t>
            </a:r>
          </a:p>
          <a:p>
            <a:pPr marL="609600" indent="-609600">
              <a:buFontTx/>
              <a:buAutoNum type="arabicPeriod"/>
            </a:pPr>
            <a:r>
              <a:rPr lang="en-US" dirty="0"/>
              <a:t>Modify the approach, as needed, based on the progress achieved</a:t>
            </a:r>
          </a:p>
        </p:txBody>
      </p:sp>
      <p:sp>
        <p:nvSpPr>
          <p:cNvPr id="3" name="Title 2"/>
          <p:cNvSpPr>
            <a:spLocks noGrp="1"/>
          </p:cNvSpPr>
          <p:nvPr>
            <p:ph type="title"/>
          </p:nvPr>
        </p:nvSpPr>
        <p:spPr/>
        <p:txBody>
          <a:bodyPr/>
          <a:lstStyle/>
          <a:p>
            <a:r>
              <a:rPr lang="en-US" dirty="0"/>
              <a:t>Steps to Successful Teaching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Four basic components:</a:t>
            </a:r>
          </a:p>
          <a:p>
            <a:pPr marL="990600" lvl="1" indent="-533400">
              <a:buFontTx/>
              <a:buAutoNum type="arabicPeriod"/>
            </a:pPr>
            <a:r>
              <a:rPr lang="en-US" dirty="0"/>
              <a:t>An </a:t>
            </a:r>
            <a:r>
              <a:rPr lang="en-US" b="1" dirty="0"/>
              <a:t>instructional context</a:t>
            </a:r>
            <a:r>
              <a:rPr lang="en-US" dirty="0"/>
              <a:t> in which the skill will occur</a:t>
            </a:r>
          </a:p>
          <a:p>
            <a:pPr marL="990600" lvl="1" indent="-533400">
              <a:buFontTx/>
              <a:buAutoNum type="arabicPeriod"/>
            </a:pPr>
            <a:r>
              <a:rPr lang="en-US" dirty="0"/>
              <a:t>Pinpoint </a:t>
            </a:r>
            <a:r>
              <a:rPr lang="en-US" b="1" dirty="0"/>
              <a:t>observable and measurable</a:t>
            </a:r>
            <a:r>
              <a:rPr lang="en-US" dirty="0"/>
              <a:t> behaviors</a:t>
            </a:r>
          </a:p>
          <a:p>
            <a:pPr marL="990600" lvl="1" indent="-533400">
              <a:buFontTx/>
              <a:buAutoNum type="arabicPeriod"/>
            </a:pPr>
            <a:r>
              <a:rPr lang="en-US" dirty="0"/>
              <a:t>Should be </a:t>
            </a:r>
            <a:r>
              <a:rPr lang="en-US" b="1" dirty="0"/>
              <a:t>realistically attainable</a:t>
            </a:r>
            <a:r>
              <a:rPr lang="en-US" dirty="0"/>
              <a:t> within a few months</a:t>
            </a:r>
          </a:p>
          <a:p>
            <a:pPr marL="990600" lvl="1" indent="-533400">
              <a:buFontTx/>
              <a:buAutoNum type="arabicPeriod"/>
            </a:pPr>
            <a:r>
              <a:rPr lang="en-US" dirty="0"/>
              <a:t>Should specify the </a:t>
            </a:r>
            <a:r>
              <a:rPr lang="en-US" b="1" dirty="0"/>
              <a:t>mastery criteria</a:t>
            </a:r>
            <a:r>
              <a:rPr lang="en-US" dirty="0"/>
              <a:t> (how and when you will know the student has acquired the skill)</a:t>
            </a:r>
          </a:p>
          <a:p>
            <a:pPr lvl="1">
              <a:buNone/>
            </a:pPr>
            <a:endParaRPr lang="en-US" dirty="0"/>
          </a:p>
        </p:txBody>
      </p:sp>
      <p:sp>
        <p:nvSpPr>
          <p:cNvPr id="3" name="Title 2"/>
          <p:cNvSpPr>
            <a:spLocks noGrp="1"/>
          </p:cNvSpPr>
          <p:nvPr>
            <p:ph type="title"/>
          </p:nvPr>
        </p:nvSpPr>
        <p:spPr/>
        <p:txBody>
          <a:bodyPr/>
          <a:lstStyle/>
          <a:p>
            <a:r>
              <a:rPr lang="en-US" dirty="0"/>
              <a:t>Step 1: Specifying the goal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t>With her shirt over her head [context]</a:t>
            </a:r>
            <a:r>
              <a:rPr lang="en-US" dirty="0"/>
              <a:t>, Anna will finish putting on her shirt [behavior].</a:t>
            </a:r>
          </a:p>
          <a:p>
            <a:r>
              <a:rPr lang="en-US" u="sng" dirty="0"/>
              <a:t>With her shirt laid on her bed</a:t>
            </a:r>
            <a:r>
              <a:rPr lang="en-US" dirty="0"/>
              <a:t>, Anna will put her shirt on.</a:t>
            </a:r>
          </a:p>
          <a:p>
            <a:r>
              <a:rPr lang="en-US" u="sng" dirty="0"/>
              <a:t>After hearing and responding to an alarm clock</a:t>
            </a:r>
            <a:r>
              <a:rPr lang="en-US" dirty="0"/>
              <a:t>, Anna will dress herself. </a:t>
            </a:r>
          </a:p>
          <a:p>
            <a:pPr>
              <a:buNone/>
            </a:pPr>
            <a:endParaRPr lang="en-US" dirty="0"/>
          </a:p>
        </p:txBody>
      </p:sp>
      <p:sp>
        <p:nvSpPr>
          <p:cNvPr id="3" name="Title 2"/>
          <p:cNvSpPr>
            <a:spLocks noGrp="1"/>
          </p:cNvSpPr>
          <p:nvPr>
            <p:ph type="title"/>
          </p:nvPr>
        </p:nvSpPr>
        <p:spPr/>
        <p:txBody>
          <a:bodyPr/>
          <a:lstStyle/>
          <a:p>
            <a:r>
              <a:rPr lang="en-US" dirty="0"/>
              <a:t>Examples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Task Analysis breaks a task into smaller, more easily attainable steps</a:t>
            </a:r>
          </a:p>
          <a:p>
            <a:r>
              <a:rPr lang="en-US" dirty="0"/>
              <a:t>The number of steps depends on the student’s prerequisite abilities and skills</a:t>
            </a:r>
          </a:p>
          <a:p>
            <a:r>
              <a:rPr lang="en-US" dirty="0"/>
              <a:t>Increases the number of opportunities for reinforcement and success</a:t>
            </a:r>
          </a:p>
        </p:txBody>
      </p:sp>
      <p:sp>
        <p:nvSpPr>
          <p:cNvPr id="3" name="Title 2"/>
          <p:cNvSpPr>
            <a:spLocks noGrp="1"/>
          </p:cNvSpPr>
          <p:nvPr>
            <p:ph type="title"/>
          </p:nvPr>
        </p:nvSpPr>
        <p:spPr/>
        <p:txBody>
          <a:bodyPr/>
          <a:lstStyle/>
          <a:p>
            <a:r>
              <a:rPr lang="en-US" dirty="0"/>
              <a:t>Step 2: Breaking tasks into steps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Handwashing</a:t>
            </a:r>
            <a:r>
              <a:rPr lang="en-US" dirty="0"/>
              <a:t> Task Analysis</a:t>
            </a:r>
          </a:p>
        </p:txBody>
      </p:sp>
      <p:sp>
        <p:nvSpPr>
          <p:cNvPr id="5" name="Content Placeholder 4"/>
          <p:cNvSpPr>
            <a:spLocks noGrp="1"/>
          </p:cNvSpPr>
          <p:nvPr>
            <p:ph idx="1"/>
          </p:nvPr>
        </p:nvSpPr>
        <p:spPr/>
        <p:txBody>
          <a:bodyPr>
            <a:normAutofit fontScale="70000" lnSpcReduction="20000"/>
          </a:bodyPr>
          <a:lstStyle/>
          <a:p>
            <a:pPr marL="514350" indent="-514350">
              <a:buAutoNum type="arabicPeriod"/>
            </a:pPr>
            <a:r>
              <a:rPr lang="en-US" dirty="0"/>
              <a:t>Turn on warm and cold water</a:t>
            </a:r>
          </a:p>
          <a:p>
            <a:pPr marL="514350" indent="-514350">
              <a:buAutoNum type="arabicPeriod"/>
            </a:pPr>
            <a:r>
              <a:rPr lang="en-US" dirty="0"/>
              <a:t>Places hands under water</a:t>
            </a:r>
          </a:p>
          <a:p>
            <a:pPr marL="514350" indent="-514350">
              <a:buAutoNum type="arabicPeriod"/>
            </a:pPr>
            <a:r>
              <a:rPr lang="en-US" dirty="0"/>
              <a:t>Places one hand under and other hand under soap dispenser</a:t>
            </a:r>
          </a:p>
          <a:p>
            <a:pPr marL="514350" indent="-514350">
              <a:buAutoNum type="arabicPeriod"/>
            </a:pPr>
            <a:r>
              <a:rPr lang="en-US" dirty="0"/>
              <a:t>Pushes soap down</a:t>
            </a:r>
          </a:p>
          <a:p>
            <a:pPr marL="514350" indent="-514350">
              <a:buAutoNum type="arabicPeriod"/>
            </a:pPr>
            <a:r>
              <a:rPr lang="en-US" dirty="0"/>
              <a:t>Rubs soap between hands</a:t>
            </a:r>
          </a:p>
          <a:p>
            <a:pPr marL="514350" indent="-514350">
              <a:buAutoNum type="arabicPeriod"/>
            </a:pPr>
            <a:r>
              <a:rPr lang="en-US" dirty="0"/>
              <a:t>Rubs back of right hand</a:t>
            </a:r>
          </a:p>
          <a:p>
            <a:pPr marL="514350" indent="-514350">
              <a:buAutoNum type="arabicPeriod"/>
            </a:pPr>
            <a:r>
              <a:rPr lang="en-US" dirty="0"/>
              <a:t>Rubs back of left hand</a:t>
            </a:r>
          </a:p>
          <a:p>
            <a:pPr marL="514350" indent="-514350">
              <a:buAutoNum type="arabicPeriod"/>
            </a:pPr>
            <a:r>
              <a:rPr lang="en-US" dirty="0"/>
              <a:t>Rinses hands under water</a:t>
            </a:r>
          </a:p>
          <a:p>
            <a:pPr marL="514350" indent="-514350">
              <a:buAutoNum type="arabicPeriod"/>
            </a:pPr>
            <a:r>
              <a:rPr lang="en-US" dirty="0"/>
              <a:t>Turns off water</a:t>
            </a:r>
          </a:p>
          <a:p>
            <a:pPr marL="514350" indent="-514350">
              <a:buAutoNum type="arabicPeriod"/>
            </a:pPr>
            <a:r>
              <a:rPr lang="en-US" dirty="0"/>
              <a:t>Takes towel</a:t>
            </a:r>
          </a:p>
          <a:p>
            <a:pPr marL="514350" indent="-514350">
              <a:buAutoNum type="arabicPeriod"/>
            </a:pPr>
            <a:r>
              <a:rPr lang="en-US" dirty="0"/>
              <a:t>Dries hands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Frequently practice emerging skills</a:t>
            </a:r>
          </a:p>
          <a:p>
            <a:r>
              <a:rPr lang="en-US" sz="2800" dirty="0"/>
              <a:t>Provide high levels of repetition</a:t>
            </a:r>
          </a:p>
          <a:p>
            <a:r>
              <a:rPr lang="en-US" sz="2800" dirty="0"/>
              <a:t>Commit to a teaching approach until its results can be clearly evaluated</a:t>
            </a:r>
          </a:p>
          <a:p>
            <a:r>
              <a:rPr lang="en-US" sz="2800" dirty="0"/>
              <a:t>Utilize proven tools for instruction, including:</a:t>
            </a:r>
          </a:p>
          <a:p>
            <a:pPr lvl="2"/>
            <a:r>
              <a:rPr lang="en-US" sz="2000" dirty="0"/>
              <a:t>Chaining</a:t>
            </a:r>
          </a:p>
          <a:p>
            <a:pPr lvl="2"/>
            <a:r>
              <a:rPr lang="en-US" sz="2000" dirty="0"/>
              <a:t>Prompting</a:t>
            </a:r>
          </a:p>
          <a:p>
            <a:pPr lvl="2"/>
            <a:r>
              <a:rPr lang="en-US" sz="2000" dirty="0"/>
              <a:t>Shaping</a:t>
            </a:r>
          </a:p>
          <a:p>
            <a:endParaRPr lang="en-US" dirty="0"/>
          </a:p>
        </p:txBody>
      </p:sp>
      <p:sp>
        <p:nvSpPr>
          <p:cNvPr id="3" name="Title 2"/>
          <p:cNvSpPr>
            <a:spLocks noGrp="1"/>
          </p:cNvSpPr>
          <p:nvPr>
            <p:ph type="title"/>
          </p:nvPr>
        </p:nvSpPr>
        <p:spPr/>
        <p:txBody>
          <a:bodyPr>
            <a:normAutofit fontScale="90000"/>
          </a:bodyPr>
          <a:lstStyle/>
          <a:p>
            <a:r>
              <a:rPr lang="en-US" dirty="0"/>
              <a:t>Step 3: Systematic approaches to teaching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method of linking relatively simple steps (task analysis) to form a more complex task (a chain of behavior)</a:t>
            </a:r>
          </a:p>
          <a:p>
            <a:r>
              <a:rPr lang="en-US" dirty="0"/>
              <a:t>Each step in the chain signals the next step to be completed and reinforces the previous step</a:t>
            </a:r>
          </a:p>
          <a:p>
            <a:r>
              <a:rPr lang="en-US" dirty="0"/>
              <a:t>Three methods of chaining:</a:t>
            </a:r>
          </a:p>
          <a:p>
            <a:pPr lvl="1"/>
            <a:r>
              <a:rPr lang="en-US" dirty="0"/>
              <a:t>Backward, Whole chain, Forward</a:t>
            </a:r>
          </a:p>
          <a:p>
            <a:endParaRPr lang="en-US" dirty="0"/>
          </a:p>
        </p:txBody>
      </p:sp>
      <p:sp>
        <p:nvSpPr>
          <p:cNvPr id="3" name="Title 2"/>
          <p:cNvSpPr>
            <a:spLocks noGrp="1"/>
          </p:cNvSpPr>
          <p:nvPr>
            <p:ph type="title"/>
          </p:nvPr>
        </p:nvSpPr>
        <p:spPr/>
        <p:txBody>
          <a:bodyPr/>
          <a:lstStyle/>
          <a:p>
            <a:r>
              <a:rPr lang="en-US" dirty="0"/>
              <a:t>Chaining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Establish a baseline of how the child completes the task without any assistance</a:t>
            </a:r>
          </a:p>
          <a:p>
            <a:pPr lvl="1"/>
            <a:r>
              <a:rPr lang="en-US" sz="2400" dirty="0"/>
              <a:t>If child can complete some steps and needs little physical assistance, use </a:t>
            </a:r>
            <a:r>
              <a:rPr lang="en-US" sz="2400" b="1" dirty="0"/>
              <a:t>whole-chain</a:t>
            </a:r>
            <a:endParaRPr lang="en-US" sz="2400" dirty="0"/>
          </a:p>
          <a:p>
            <a:pPr lvl="1"/>
            <a:r>
              <a:rPr lang="en-US" sz="2400" dirty="0"/>
              <a:t>If child cannot complete most steps but can respond to delayed reinforcement, use </a:t>
            </a:r>
            <a:r>
              <a:rPr lang="en-US" sz="2400" b="1" dirty="0"/>
              <a:t>forward</a:t>
            </a:r>
          </a:p>
          <a:p>
            <a:pPr lvl="1"/>
            <a:r>
              <a:rPr lang="en-US" sz="2400" dirty="0"/>
              <a:t>If child cannot complete most steps, needs physical assistance and/or needs immediate feedback, use </a:t>
            </a:r>
            <a:r>
              <a:rPr lang="en-US" sz="2400" b="1" dirty="0"/>
              <a:t>backward</a:t>
            </a:r>
            <a:endParaRPr lang="en-US" sz="2400" dirty="0"/>
          </a:p>
        </p:txBody>
      </p:sp>
      <p:sp>
        <p:nvSpPr>
          <p:cNvPr id="3" name="Title 2"/>
          <p:cNvSpPr>
            <a:spLocks noGrp="1"/>
          </p:cNvSpPr>
          <p:nvPr>
            <p:ph type="title"/>
          </p:nvPr>
        </p:nvSpPr>
        <p:spPr/>
        <p:txBody>
          <a:bodyPr/>
          <a:lstStyle/>
          <a:p>
            <a:r>
              <a:rPr lang="en-US" dirty="0"/>
              <a:t>Chaining Method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45008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en-US" dirty="0"/>
                        <a:t>Step</a:t>
                      </a:r>
                    </a:p>
                  </a:txBody>
                  <a:tcPr/>
                </a:tc>
                <a:tc>
                  <a:txBody>
                    <a:bodyPr/>
                    <a:lstStyle/>
                    <a:p>
                      <a:r>
                        <a:rPr lang="en-US" dirty="0"/>
                        <a:t>Independent</a:t>
                      </a:r>
                    </a:p>
                  </a:txBody>
                  <a:tcPr/>
                </a:tc>
                <a:extLst>
                  <a:ext uri="{0D108BD9-81ED-4DB2-BD59-A6C34878D82A}">
                    <a16:rowId xmlns:a16="http://schemas.microsoft.com/office/drawing/2014/main" val="10000"/>
                  </a:ext>
                </a:extLst>
              </a:tr>
              <a:tr h="370840">
                <a:tc>
                  <a:txBody>
                    <a:bodyPr/>
                    <a:lstStyle/>
                    <a:p>
                      <a:r>
                        <a:rPr lang="en-US" dirty="0"/>
                        <a:t>1. Pick</a:t>
                      </a:r>
                      <a:r>
                        <a:rPr lang="en-US" baseline="0" dirty="0"/>
                        <a:t> up toothpaste</a:t>
                      </a:r>
                      <a:endParaRPr lang="en-US" dirty="0"/>
                    </a:p>
                  </a:txBody>
                  <a:tcPr/>
                </a:tc>
                <a:tc>
                  <a:txBody>
                    <a:bodyPr/>
                    <a:lstStyle/>
                    <a:p>
                      <a:r>
                        <a:rPr lang="en-US" dirty="0"/>
                        <a:t>Yes</a:t>
                      </a:r>
                    </a:p>
                  </a:txBody>
                  <a:tcPr/>
                </a:tc>
                <a:extLst>
                  <a:ext uri="{0D108BD9-81ED-4DB2-BD59-A6C34878D82A}">
                    <a16:rowId xmlns:a16="http://schemas.microsoft.com/office/drawing/2014/main" val="10001"/>
                  </a:ext>
                </a:extLst>
              </a:tr>
              <a:tr h="370840">
                <a:tc>
                  <a:txBody>
                    <a:bodyPr/>
                    <a:lstStyle/>
                    <a:p>
                      <a:r>
                        <a:rPr lang="en-US" dirty="0"/>
                        <a:t>2. Remove cap and hold tube with one hand</a:t>
                      </a:r>
                    </a:p>
                  </a:txBody>
                  <a:tcPr/>
                </a:tc>
                <a:tc>
                  <a:txBody>
                    <a:bodyPr/>
                    <a:lstStyle/>
                    <a:p>
                      <a:r>
                        <a:rPr lang="en-US" dirty="0"/>
                        <a:t>Yes</a:t>
                      </a:r>
                    </a:p>
                  </a:txBody>
                  <a:tcPr/>
                </a:tc>
                <a:extLst>
                  <a:ext uri="{0D108BD9-81ED-4DB2-BD59-A6C34878D82A}">
                    <a16:rowId xmlns:a16="http://schemas.microsoft.com/office/drawing/2014/main" val="10002"/>
                  </a:ext>
                </a:extLst>
              </a:tr>
              <a:tr h="370840">
                <a:tc>
                  <a:txBody>
                    <a:bodyPr/>
                    <a:lstStyle/>
                    <a:p>
                      <a:r>
                        <a:rPr lang="en-US" dirty="0"/>
                        <a:t>3. Pick up toothbrush with other hand</a:t>
                      </a:r>
                    </a:p>
                  </a:txBody>
                  <a:tcPr/>
                </a:tc>
                <a:tc>
                  <a:txBody>
                    <a:bodyPr/>
                    <a:lstStyle/>
                    <a:p>
                      <a:r>
                        <a:rPr lang="en-US" dirty="0"/>
                        <a:t>Yes</a:t>
                      </a:r>
                    </a:p>
                  </a:txBody>
                  <a:tcPr/>
                </a:tc>
                <a:extLst>
                  <a:ext uri="{0D108BD9-81ED-4DB2-BD59-A6C34878D82A}">
                    <a16:rowId xmlns:a16="http://schemas.microsoft.com/office/drawing/2014/main" val="10003"/>
                  </a:ext>
                </a:extLst>
              </a:tr>
              <a:tr h="370840">
                <a:tc>
                  <a:txBody>
                    <a:bodyPr/>
                    <a:lstStyle/>
                    <a:p>
                      <a:r>
                        <a:rPr lang="en-US" dirty="0"/>
                        <a:t>4. Place a small amount of paste</a:t>
                      </a:r>
                      <a:r>
                        <a:rPr lang="en-US" baseline="0" dirty="0"/>
                        <a:t> on brush</a:t>
                      </a:r>
                      <a:endParaRPr lang="en-US" dirty="0"/>
                    </a:p>
                  </a:txBody>
                  <a:tcPr/>
                </a:tc>
                <a:tc>
                  <a:txBody>
                    <a:bodyPr/>
                    <a:lstStyle/>
                    <a:p>
                      <a:r>
                        <a:rPr lang="en-US" dirty="0"/>
                        <a:t>Yes</a:t>
                      </a:r>
                    </a:p>
                  </a:txBody>
                  <a:tcPr/>
                </a:tc>
                <a:extLst>
                  <a:ext uri="{0D108BD9-81ED-4DB2-BD59-A6C34878D82A}">
                    <a16:rowId xmlns:a16="http://schemas.microsoft.com/office/drawing/2014/main" val="10004"/>
                  </a:ext>
                </a:extLst>
              </a:tr>
              <a:tr h="370840">
                <a:tc>
                  <a:txBody>
                    <a:bodyPr/>
                    <a:lstStyle/>
                    <a:p>
                      <a:r>
                        <a:rPr lang="en-US" dirty="0"/>
                        <a:t>5. Turn on cold water</a:t>
                      </a:r>
                    </a:p>
                  </a:txBody>
                  <a:tcPr/>
                </a:tc>
                <a:tc>
                  <a:txBody>
                    <a:bodyPr/>
                    <a:lstStyle/>
                    <a:p>
                      <a:r>
                        <a:rPr lang="en-US" dirty="0"/>
                        <a:t>Yes</a:t>
                      </a:r>
                    </a:p>
                  </a:txBody>
                  <a:tcPr/>
                </a:tc>
                <a:extLst>
                  <a:ext uri="{0D108BD9-81ED-4DB2-BD59-A6C34878D82A}">
                    <a16:rowId xmlns:a16="http://schemas.microsoft.com/office/drawing/2014/main" val="10005"/>
                  </a:ext>
                </a:extLst>
              </a:tr>
              <a:tr h="370840">
                <a:tc>
                  <a:txBody>
                    <a:bodyPr/>
                    <a:lstStyle/>
                    <a:p>
                      <a:r>
                        <a:rPr lang="en-US" dirty="0"/>
                        <a:t>6. Wet toothbrush</a:t>
                      </a:r>
                    </a:p>
                  </a:txBody>
                  <a:tcPr/>
                </a:tc>
                <a:tc>
                  <a:txBody>
                    <a:bodyPr/>
                    <a:lstStyle/>
                    <a:p>
                      <a:r>
                        <a:rPr lang="en-US" dirty="0"/>
                        <a:t>Yes</a:t>
                      </a:r>
                    </a:p>
                  </a:txBody>
                  <a:tcPr/>
                </a:tc>
                <a:extLst>
                  <a:ext uri="{0D108BD9-81ED-4DB2-BD59-A6C34878D82A}">
                    <a16:rowId xmlns:a16="http://schemas.microsoft.com/office/drawing/2014/main" val="10006"/>
                  </a:ext>
                </a:extLst>
              </a:tr>
              <a:tr h="370840">
                <a:tc>
                  <a:txBody>
                    <a:bodyPr/>
                    <a:lstStyle/>
                    <a:p>
                      <a:r>
                        <a:rPr lang="en-US" dirty="0"/>
                        <a:t>7. Place toothbrush</a:t>
                      </a:r>
                      <a:r>
                        <a:rPr lang="en-US" baseline="0" dirty="0"/>
                        <a:t> against teeth</a:t>
                      </a:r>
                      <a:endParaRPr lang="en-US" dirty="0"/>
                    </a:p>
                  </a:txBody>
                  <a:tcPr/>
                </a:tc>
                <a:tc>
                  <a:txBody>
                    <a:bodyPr/>
                    <a:lstStyle/>
                    <a:p>
                      <a:r>
                        <a:rPr lang="en-US" dirty="0"/>
                        <a:t>No</a:t>
                      </a:r>
                    </a:p>
                  </a:txBody>
                  <a:tcPr/>
                </a:tc>
                <a:extLst>
                  <a:ext uri="{0D108BD9-81ED-4DB2-BD59-A6C34878D82A}">
                    <a16:rowId xmlns:a16="http://schemas.microsoft.com/office/drawing/2014/main" val="10007"/>
                  </a:ext>
                </a:extLst>
              </a:tr>
              <a:tr h="370840">
                <a:tc>
                  <a:txBody>
                    <a:bodyPr/>
                    <a:lstStyle/>
                    <a:p>
                      <a:r>
                        <a:rPr lang="en-US" dirty="0"/>
                        <a:t>8. Move toothbrush up and down 10 times</a:t>
                      </a:r>
                    </a:p>
                  </a:txBody>
                  <a:tcPr/>
                </a:tc>
                <a:tc>
                  <a:txBody>
                    <a:bodyPr/>
                    <a:lstStyle/>
                    <a:p>
                      <a:r>
                        <a:rPr lang="en-US" dirty="0"/>
                        <a:t>No</a:t>
                      </a:r>
                    </a:p>
                  </a:txBody>
                  <a:tcPr/>
                </a:tc>
                <a:extLst>
                  <a:ext uri="{0D108BD9-81ED-4DB2-BD59-A6C34878D82A}">
                    <a16:rowId xmlns:a16="http://schemas.microsoft.com/office/drawing/2014/main" val="10008"/>
                  </a:ext>
                </a:extLst>
              </a:tr>
              <a:tr h="370840">
                <a:tc>
                  <a:txBody>
                    <a:bodyPr/>
                    <a:lstStyle/>
                    <a:p>
                      <a:r>
                        <a:rPr lang="en-US" dirty="0"/>
                        <a:t>9. Spit</a:t>
                      </a:r>
                      <a:r>
                        <a:rPr lang="en-US" baseline="0" dirty="0"/>
                        <a:t> toothpaste into sink</a:t>
                      </a:r>
                      <a:endParaRPr lang="en-US" dirty="0"/>
                    </a:p>
                  </a:txBody>
                  <a:tcPr/>
                </a:tc>
                <a:tc>
                  <a:txBody>
                    <a:bodyPr/>
                    <a:lstStyle/>
                    <a:p>
                      <a:r>
                        <a:rPr lang="en-US" dirty="0"/>
                        <a:t>Yes </a:t>
                      </a:r>
                    </a:p>
                  </a:txBody>
                  <a:tcPr/>
                </a:tc>
                <a:extLst>
                  <a:ext uri="{0D108BD9-81ED-4DB2-BD59-A6C34878D82A}">
                    <a16:rowId xmlns:a16="http://schemas.microsoft.com/office/drawing/2014/main" val="10009"/>
                  </a:ext>
                </a:extLst>
              </a:tr>
              <a:tr h="370840">
                <a:tc>
                  <a:txBody>
                    <a:bodyPr/>
                    <a:lstStyle/>
                    <a:p>
                      <a:r>
                        <a:rPr lang="en-US" dirty="0"/>
                        <a:t>10. Rinse mouth</a:t>
                      </a:r>
                      <a:r>
                        <a:rPr lang="en-US" baseline="0" dirty="0"/>
                        <a:t> with water</a:t>
                      </a:r>
                      <a:endParaRPr lang="en-US" dirty="0"/>
                    </a:p>
                  </a:txBody>
                  <a:tcPr/>
                </a:tc>
                <a:tc>
                  <a:txBody>
                    <a:bodyPr/>
                    <a:lstStyle/>
                    <a:p>
                      <a:r>
                        <a:rPr lang="en-US" dirty="0"/>
                        <a:t>Yes</a:t>
                      </a:r>
                    </a:p>
                  </a:txBody>
                  <a:tcPr/>
                </a:tc>
                <a:extLst>
                  <a:ext uri="{0D108BD9-81ED-4DB2-BD59-A6C34878D82A}">
                    <a16:rowId xmlns:a16="http://schemas.microsoft.com/office/drawing/2014/main" val="10010"/>
                  </a:ext>
                </a:extLst>
              </a:tr>
              <a:tr h="370840">
                <a:tc>
                  <a:txBody>
                    <a:bodyPr/>
                    <a:lstStyle/>
                    <a:p>
                      <a:r>
                        <a:rPr lang="en-US" dirty="0"/>
                        <a:t>11. Place toothbrush into holder</a:t>
                      </a:r>
                    </a:p>
                  </a:txBody>
                  <a:tcPr/>
                </a:tc>
                <a:tc>
                  <a:txBody>
                    <a:bodyPr/>
                    <a:lstStyle/>
                    <a:p>
                      <a:r>
                        <a:rPr lang="en-US" dirty="0"/>
                        <a:t>Yes</a:t>
                      </a:r>
                    </a:p>
                  </a:txBody>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t>Using Chaining with </a:t>
            </a:r>
            <a:r>
              <a:rPr lang="en-US" dirty="0" err="1"/>
              <a:t>Toothbrushing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teach self-help skills</a:t>
            </a:r>
          </a:p>
          <a:p>
            <a:r>
              <a:rPr lang="en-US" dirty="0"/>
              <a:t>Choosing the right skills</a:t>
            </a:r>
          </a:p>
          <a:p>
            <a:r>
              <a:rPr lang="en-US" dirty="0"/>
              <a:t>Motivating your child to learn</a:t>
            </a:r>
          </a:p>
          <a:p>
            <a:r>
              <a:rPr lang="en-US" dirty="0"/>
              <a:t>Using effective tools for change</a:t>
            </a:r>
          </a:p>
        </p:txBody>
      </p:sp>
      <p:sp>
        <p:nvSpPr>
          <p:cNvPr id="3" name="Title 2"/>
          <p:cNvSpPr>
            <a:spLocks noGrp="1"/>
          </p:cNvSpPr>
          <p:nvPr>
            <p:ph type="title"/>
          </p:nvPr>
        </p:nvSpPr>
        <p:spPr/>
        <p:txBody>
          <a:bodyPr/>
          <a:lstStyle/>
          <a:p>
            <a:r>
              <a:rPr lang="en-US" dirty="0"/>
              <a:t>Agenda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Essential to teach a skill not in the student’s repertoire</a:t>
            </a:r>
          </a:p>
          <a:p>
            <a:r>
              <a:rPr lang="en-US" dirty="0"/>
              <a:t>Must be faded quickly and systematically</a:t>
            </a:r>
          </a:p>
          <a:p>
            <a:pPr lvl="1"/>
            <a:r>
              <a:rPr lang="en-US" dirty="0"/>
              <a:t>Avoid prompt dependence</a:t>
            </a:r>
          </a:p>
          <a:p>
            <a:r>
              <a:rPr lang="en-US" dirty="0"/>
              <a:t>Most-to-least method of fading</a:t>
            </a:r>
          </a:p>
          <a:p>
            <a:endParaRPr lang="en-US" dirty="0"/>
          </a:p>
        </p:txBody>
      </p:sp>
      <p:sp>
        <p:nvSpPr>
          <p:cNvPr id="3" name="Title 2"/>
          <p:cNvSpPr>
            <a:spLocks noGrp="1"/>
          </p:cNvSpPr>
          <p:nvPr>
            <p:ph type="title"/>
          </p:nvPr>
        </p:nvSpPr>
        <p:spPr/>
        <p:txBody>
          <a:bodyPr/>
          <a:lstStyle/>
          <a:p>
            <a:r>
              <a:rPr lang="en-US" dirty="0"/>
              <a:t>Prompting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35864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0840">
                <a:tc>
                  <a:txBody>
                    <a:bodyPr/>
                    <a:lstStyle/>
                    <a:p>
                      <a:r>
                        <a:rPr lang="en-US" dirty="0"/>
                        <a:t>Type of Prompt</a:t>
                      </a:r>
                    </a:p>
                  </a:txBody>
                  <a:tcPr/>
                </a:tc>
                <a:tc>
                  <a:txBody>
                    <a:bodyPr/>
                    <a:lstStyle/>
                    <a:p>
                      <a:r>
                        <a:rPr lang="en-US" dirty="0"/>
                        <a:t>Example</a:t>
                      </a:r>
                    </a:p>
                  </a:txBody>
                  <a:tcPr/>
                </a:tc>
                <a:extLst>
                  <a:ext uri="{0D108BD9-81ED-4DB2-BD59-A6C34878D82A}">
                    <a16:rowId xmlns:a16="http://schemas.microsoft.com/office/drawing/2014/main" val="10000"/>
                  </a:ext>
                </a:extLst>
              </a:tr>
              <a:tr h="370840">
                <a:tc>
                  <a:txBody>
                    <a:bodyPr/>
                    <a:lstStyle/>
                    <a:p>
                      <a:r>
                        <a:rPr lang="en-US" dirty="0"/>
                        <a:t>Physical guidance</a:t>
                      </a:r>
                    </a:p>
                  </a:txBody>
                  <a:tcPr/>
                </a:tc>
                <a:tc>
                  <a:txBody>
                    <a:bodyPr/>
                    <a:lstStyle/>
                    <a:p>
                      <a:r>
                        <a:rPr lang="en-US" dirty="0"/>
                        <a:t>Hand-over-hand: Place your hand over child’s hand, pick up toothbrush</a:t>
                      </a:r>
                      <a:r>
                        <a:rPr lang="en-US" baseline="0" dirty="0"/>
                        <a:t> and bring up to the child’s mouth</a:t>
                      </a:r>
                    </a:p>
                    <a:p>
                      <a:endParaRPr lang="en-US" baseline="0" dirty="0"/>
                    </a:p>
                    <a:p>
                      <a:r>
                        <a:rPr lang="en-US" baseline="0" dirty="0"/>
                        <a:t>Partial guidance: Tap the child’s arm to assist him in picking the toothbrush up to his mouth</a:t>
                      </a:r>
                      <a:endParaRPr lang="en-US" dirty="0"/>
                    </a:p>
                  </a:txBody>
                  <a:tcPr/>
                </a:tc>
                <a:extLst>
                  <a:ext uri="{0D108BD9-81ED-4DB2-BD59-A6C34878D82A}">
                    <a16:rowId xmlns:a16="http://schemas.microsoft.com/office/drawing/2014/main" val="10001"/>
                  </a:ext>
                </a:extLst>
              </a:tr>
              <a:tr h="370840">
                <a:tc>
                  <a:txBody>
                    <a:bodyPr/>
                    <a:lstStyle/>
                    <a:p>
                      <a:r>
                        <a:rPr lang="en-US" dirty="0"/>
                        <a:t>Visual cue</a:t>
                      </a:r>
                    </a:p>
                  </a:txBody>
                  <a:tcPr/>
                </a:tc>
                <a:tc>
                  <a:txBody>
                    <a:bodyPr/>
                    <a:lstStyle/>
                    <a:p>
                      <a:r>
                        <a:rPr lang="en-US" dirty="0"/>
                        <a:t>Show</a:t>
                      </a:r>
                      <a:r>
                        <a:rPr lang="en-US" baseline="0" dirty="0"/>
                        <a:t> a picture of a child brushing his/her teeth</a:t>
                      </a:r>
                      <a:endParaRPr lang="en-US" dirty="0"/>
                    </a:p>
                  </a:txBody>
                  <a:tcPr/>
                </a:tc>
                <a:extLst>
                  <a:ext uri="{0D108BD9-81ED-4DB2-BD59-A6C34878D82A}">
                    <a16:rowId xmlns:a16="http://schemas.microsoft.com/office/drawing/2014/main" val="10002"/>
                  </a:ext>
                </a:extLst>
              </a:tr>
              <a:tr h="370840">
                <a:tc>
                  <a:txBody>
                    <a:bodyPr/>
                    <a:lstStyle/>
                    <a:p>
                      <a:r>
                        <a:rPr lang="en-US" dirty="0"/>
                        <a:t>Modeling</a:t>
                      </a:r>
                    </a:p>
                  </a:txBody>
                  <a:tcPr/>
                </a:tc>
                <a:tc>
                  <a:txBody>
                    <a:bodyPr/>
                    <a:lstStyle/>
                    <a:p>
                      <a:r>
                        <a:rPr lang="en-US" dirty="0"/>
                        <a:t>Get</a:t>
                      </a:r>
                      <a:r>
                        <a:rPr lang="en-US" baseline="0" dirty="0"/>
                        <a:t> the child’s attention and show them how to brush their teeth</a:t>
                      </a:r>
                      <a:endParaRPr lang="en-US" dirty="0"/>
                    </a:p>
                  </a:txBody>
                  <a:tcPr/>
                </a:tc>
                <a:extLst>
                  <a:ext uri="{0D108BD9-81ED-4DB2-BD59-A6C34878D82A}">
                    <a16:rowId xmlns:a16="http://schemas.microsoft.com/office/drawing/2014/main" val="10003"/>
                  </a:ext>
                </a:extLst>
              </a:tr>
              <a:tr h="370840">
                <a:tc>
                  <a:txBody>
                    <a:bodyPr/>
                    <a:lstStyle/>
                    <a:p>
                      <a:r>
                        <a:rPr lang="en-US" dirty="0"/>
                        <a:t>Gestural</a:t>
                      </a:r>
                    </a:p>
                  </a:txBody>
                  <a:tcPr/>
                </a:tc>
                <a:tc>
                  <a:txBody>
                    <a:bodyPr/>
                    <a:lstStyle/>
                    <a:p>
                      <a:r>
                        <a:rPr lang="en-US" dirty="0"/>
                        <a:t>Point to the toothbrush</a:t>
                      </a:r>
                    </a:p>
                  </a:txBody>
                  <a:tcPr/>
                </a:tc>
                <a:extLst>
                  <a:ext uri="{0D108BD9-81ED-4DB2-BD59-A6C34878D82A}">
                    <a16:rowId xmlns:a16="http://schemas.microsoft.com/office/drawing/2014/main" val="10004"/>
                  </a:ext>
                </a:extLst>
              </a:tr>
              <a:tr h="370840">
                <a:tc>
                  <a:txBody>
                    <a:bodyPr/>
                    <a:lstStyle/>
                    <a:p>
                      <a:r>
                        <a:rPr lang="en-US" dirty="0"/>
                        <a:t>Verbal</a:t>
                      </a:r>
                    </a:p>
                  </a:txBody>
                  <a:tcPr/>
                </a:tc>
                <a:tc>
                  <a:txBody>
                    <a:bodyPr/>
                    <a:lstStyle/>
                    <a:p>
                      <a:r>
                        <a:rPr lang="en-US" dirty="0"/>
                        <a:t>Say “Pick</a:t>
                      </a:r>
                      <a:r>
                        <a:rPr lang="en-US" baseline="0" dirty="0"/>
                        <a:t> up your toothbrush”</a:t>
                      </a:r>
                      <a:endParaRPr lang="en-US" dirty="0"/>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lstStyle/>
          <a:p>
            <a:r>
              <a:rPr lang="en-US" dirty="0"/>
              <a:t>Types of prompts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1 Hand over hand prompt"/>
          <p:cNvPicPr>
            <a:picLocks noChangeAspect="1" noChangeArrowheads="1"/>
          </p:cNvPicPr>
          <p:nvPr/>
        </p:nvPicPr>
        <p:blipFill>
          <a:blip r:embed="rId2" cstate="print"/>
          <a:srcRect l="7500" t="6667" r="1944" b="4584"/>
          <a:stretch>
            <a:fillRect/>
          </a:stretch>
        </p:blipFill>
        <p:spPr bwMode="auto">
          <a:xfrm>
            <a:off x="609600" y="1447800"/>
            <a:ext cx="3276600" cy="1989138"/>
          </a:xfrm>
          <a:prstGeom prst="rect">
            <a:avLst/>
          </a:prstGeom>
          <a:noFill/>
          <a:ln w="9525">
            <a:noFill/>
            <a:miter lim="800000"/>
            <a:headEnd/>
            <a:tailEnd/>
          </a:ln>
        </p:spPr>
      </p:pic>
      <p:pic>
        <p:nvPicPr>
          <p:cNvPr id="28675" name="Picture 7" descr="2 Partial prompt at the elbow"/>
          <p:cNvPicPr>
            <a:picLocks noChangeAspect="1" noChangeArrowheads="1"/>
          </p:cNvPicPr>
          <p:nvPr/>
        </p:nvPicPr>
        <p:blipFill>
          <a:blip r:embed="rId3" cstate="print"/>
          <a:srcRect/>
          <a:stretch>
            <a:fillRect/>
          </a:stretch>
        </p:blipFill>
        <p:spPr bwMode="auto">
          <a:xfrm>
            <a:off x="4876800" y="1447800"/>
            <a:ext cx="3200400" cy="1981200"/>
          </a:xfrm>
          <a:prstGeom prst="rect">
            <a:avLst/>
          </a:prstGeom>
          <a:noFill/>
          <a:ln w="9525">
            <a:noFill/>
            <a:miter lim="800000"/>
            <a:headEnd/>
            <a:tailEnd/>
          </a:ln>
        </p:spPr>
      </p:pic>
      <p:pic>
        <p:nvPicPr>
          <p:cNvPr id="28676" name="Picture 8" descr="4 Use of a text prompt"/>
          <p:cNvPicPr>
            <a:picLocks noChangeAspect="1" noChangeArrowheads="1"/>
          </p:cNvPicPr>
          <p:nvPr/>
        </p:nvPicPr>
        <p:blipFill>
          <a:blip r:embed="rId4" cstate="print"/>
          <a:srcRect/>
          <a:stretch>
            <a:fillRect/>
          </a:stretch>
        </p:blipFill>
        <p:spPr bwMode="auto">
          <a:xfrm>
            <a:off x="-7772400" y="-4800600"/>
            <a:ext cx="4132262" cy="2754312"/>
          </a:xfrm>
          <a:prstGeom prst="rect">
            <a:avLst/>
          </a:prstGeom>
          <a:noFill/>
          <a:ln w="9525">
            <a:noFill/>
            <a:miter lim="800000"/>
            <a:headEnd/>
            <a:tailEnd/>
          </a:ln>
        </p:spPr>
      </p:pic>
      <p:pic>
        <p:nvPicPr>
          <p:cNvPr id="28677" name="Picture 9" descr="4 Use of a text prompt"/>
          <p:cNvPicPr>
            <a:picLocks noChangeAspect="1" noChangeArrowheads="1"/>
          </p:cNvPicPr>
          <p:nvPr/>
        </p:nvPicPr>
        <p:blipFill>
          <a:blip r:embed="rId5" cstate="print"/>
          <a:srcRect/>
          <a:stretch>
            <a:fillRect/>
          </a:stretch>
        </p:blipFill>
        <p:spPr bwMode="auto">
          <a:xfrm>
            <a:off x="4800600" y="3810000"/>
            <a:ext cx="3505200" cy="2336800"/>
          </a:xfrm>
          <a:prstGeom prst="rect">
            <a:avLst/>
          </a:prstGeom>
          <a:noFill/>
          <a:ln w="9525">
            <a:noFill/>
            <a:miter lim="800000"/>
            <a:headEnd/>
            <a:tailEnd/>
          </a:ln>
        </p:spPr>
      </p:pic>
      <p:pic>
        <p:nvPicPr>
          <p:cNvPr id="28678" name="Picture 10" descr="3 Partial prompt at the shoulder"/>
          <p:cNvPicPr>
            <a:picLocks noChangeAspect="1" noChangeArrowheads="1"/>
          </p:cNvPicPr>
          <p:nvPr/>
        </p:nvPicPr>
        <p:blipFill>
          <a:blip r:embed="rId6" cstate="print"/>
          <a:srcRect/>
          <a:stretch>
            <a:fillRect/>
          </a:stretch>
        </p:blipFill>
        <p:spPr bwMode="auto">
          <a:xfrm>
            <a:off x="609600" y="3733800"/>
            <a:ext cx="3352800" cy="2235200"/>
          </a:xfrm>
          <a:prstGeom prst="rect">
            <a:avLst/>
          </a:prstGeom>
          <a:noFill/>
          <a:ln w="9525">
            <a:noFill/>
            <a:miter lim="800000"/>
            <a:headEnd/>
            <a:tailEnd/>
          </a:ln>
        </p:spPr>
      </p:pic>
      <p:sp>
        <p:nvSpPr>
          <p:cNvPr id="28679" name="Rectangle 13"/>
          <p:cNvSpPr>
            <a:spLocks noGrp="1" noChangeArrowheads="1"/>
          </p:cNvSpPr>
          <p:nvPr>
            <p:ph type="title"/>
          </p:nvPr>
        </p:nvSpPr>
        <p:spPr/>
        <p:txBody>
          <a:bodyPr/>
          <a:lstStyle/>
          <a:p>
            <a:r>
              <a:rPr lang="en-US"/>
              <a:t>Examples of Prompts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Prompting</a:t>
            </a:r>
          </a:p>
        </p:txBody>
      </p:sp>
      <p:pic>
        <p:nvPicPr>
          <p:cNvPr id="4" name="Prompting.wmv">
            <a:hlinkClick r:id="" action="ppaction://media"/>
          </p:cNvPr>
          <p:cNvPicPr>
            <a:picLocks noGrp="1" noRot="1" noChangeAspect="1"/>
          </p:cNvPicPr>
          <p:nvPr>
            <p:ph idx="1"/>
            <a:videoFile r:link="rId1"/>
          </p:nvPr>
        </p:nvPicPr>
        <p:blipFill>
          <a:blip r:embed="rId3" cstate="print"/>
          <a:stretch>
            <a:fillRect/>
          </a:stretch>
        </p:blipFill>
        <p:spPr>
          <a:xfrm>
            <a:off x="1524000" y="15240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Using reinforcement with approximations of a newly developed or rarely occurring behavior</a:t>
            </a:r>
          </a:p>
        </p:txBody>
      </p:sp>
      <p:sp>
        <p:nvSpPr>
          <p:cNvPr id="3" name="Title 2"/>
          <p:cNvSpPr>
            <a:spLocks noGrp="1"/>
          </p:cNvSpPr>
          <p:nvPr>
            <p:ph type="title"/>
          </p:nvPr>
        </p:nvSpPr>
        <p:spPr/>
        <p:txBody>
          <a:bodyPr/>
          <a:lstStyle/>
          <a:p>
            <a:r>
              <a:rPr lang="en-US" dirty="0"/>
              <a:t>Shaping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Need to consistently monitor student’s progress and compare to the learning goals that have been established</a:t>
            </a:r>
          </a:p>
          <a:p>
            <a:r>
              <a:rPr lang="en-US" dirty="0"/>
              <a:t>Rate of progress will vary by child and will be influenced by the complexity of the skill being taught, the consistency of the teaching methods and other factors (e.g., location, number of opportunities, etc)</a:t>
            </a:r>
          </a:p>
          <a:p>
            <a:endParaRPr lang="en-US" dirty="0"/>
          </a:p>
        </p:txBody>
      </p:sp>
      <p:sp>
        <p:nvSpPr>
          <p:cNvPr id="3" name="Title 2"/>
          <p:cNvSpPr>
            <a:spLocks noGrp="1"/>
          </p:cNvSpPr>
          <p:nvPr>
            <p:ph type="title"/>
          </p:nvPr>
        </p:nvSpPr>
        <p:spPr/>
        <p:txBody>
          <a:bodyPr/>
          <a:lstStyle/>
          <a:p>
            <a:r>
              <a:rPr lang="en-US" dirty="0"/>
              <a:t>Step 4: Monitoring progress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6329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8600">
                <a:tc>
                  <a:txBody>
                    <a:bodyPr/>
                    <a:lstStyle/>
                    <a:p>
                      <a:r>
                        <a:rPr lang="en-US" dirty="0"/>
                        <a:t>Measure </a:t>
                      </a:r>
                    </a:p>
                  </a:txBody>
                  <a:tcPr/>
                </a:tc>
                <a:tc>
                  <a:txBody>
                    <a:bodyPr/>
                    <a:lstStyle/>
                    <a:p>
                      <a:r>
                        <a:rPr lang="en-US" dirty="0"/>
                        <a:t>Explanation</a:t>
                      </a:r>
                    </a:p>
                  </a:txBody>
                  <a:tcPr/>
                </a:tc>
                <a:tc>
                  <a:txBody>
                    <a:bodyPr/>
                    <a:lstStyle/>
                    <a:p>
                      <a:r>
                        <a:rPr lang="en-US" dirty="0"/>
                        <a:t>Example</a:t>
                      </a:r>
                    </a:p>
                  </a:txBody>
                  <a:tcPr/>
                </a:tc>
                <a:extLst>
                  <a:ext uri="{0D108BD9-81ED-4DB2-BD59-A6C34878D82A}">
                    <a16:rowId xmlns:a16="http://schemas.microsoft.com/office/drawing/2014/main" val="10000"/>
                  </a:ext>
                </a:extLst>
              </a:tr>
              <a:tr h="370840">
                <a:tc>
                  <a:txBody>
                    <a:bodyPr/>
                    <a:lstStyle/>
                    <a:p>
                      <a:r>
                        <a:rPr lang="en-US" dirty="0"/>
                        <a:t>Frequency</a:t>
                      </a:r>
                    </a:p>
                  </a:txBody>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How often the child initiates going to the bathroom</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John will have no more than one toilet accident a week.</a:t>
                      </a:r>
                    </a:p>
                  </a:txBody>
                  <a:tcPr horzOverflow="overflow"/>
                </a:tc>
                <a:extLst>
                  <a:ext uri="{0D108BD9-81ED-4DB2-BD59-A6C34878D82A}">
                    <a16:rowId xmlns:a16="http://schemas.microsoft.com/office/drawing/2014/main" val="10001"/>
                  </a:ext>
                </a:extLst>
              </a:tr>
              <a:tr h="370840">
                <a:tc>
                  <a:txBody>
                    <a:bodyPr/>
                    <a:lstStyle/>
                    <a:p>
                      <a:r>
                        <a:rPr lang="en-US" dirty="0"/>
                        <a:t>Number of successfully completed steps</a:t>
                      </a:r>
                    </a:p>
                  </a:txBody>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Each sequenced step is scored as correct or incorrect.  </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Erin will shave, completing 80% of the steps with no help.  </a:t>
                      </a:r>
                    </a:p>
                  </a:txBody>
                  <a:tcPr horzOverflow="overflow"/>
                </a:tc>
                <a:extLst>
                  <a:ext uri="{0D108BD9-81ED-4DB2-BD59-A6C34878D82A}">
                    <a16:rowId xmlns:a16="http://schemas.microsoft.com/office/drawing/2014/main" val="10002"/>
                  </a:ext>
                </a:extLst>
              </a:tr>
              <a:tr h="370840">
                <a:tc>
                  <a:txBody>
                    <a:bodyPr/>
                    <a:lstStyle/>
                    <a:p>
                      <a:r>
                        <a:rPr lang="en-US" dirty="0"/>
                        <a:t>Number of prompts</a:t>
                      </a:r>
                    </a:p>
                  </a:txBody>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The parent counts the number of times that they have to help (prompt).  </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James will tie his shoes with two or fewer prompts.  </a:t>
                      </a:r>
                    </a:p>
                  </a:txBody>
                  <a:tcPr horzOverflow="overflow"/>
                </a:tc>
                <a:extLst>
                  <a:ext uri="{0D108BD9-81ED-4DB2-BD59-A6C34878D82A}">
                    <a16:rowId xmlns:a16="http://schemas.microsoft.com/office/drawing/2014/main" val="10003"/>
                  </a:ext>
                </a:extLst>
              </a:tr>
              <a:tr h="370840">
                <a:tc>
                  <a:txBody>
                    <a:bodyPr/>
                    <a:lstStyle/>
                    <a:p>
                      <a:r>
                        <a:rPr lang="en-US" dirty="0"/>
                        <a:t>Duration</a:t>
                      </a:r>
                    </a:p>
                  </a:txBody>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The parent measures how long it takes the child to complete the task.  Useful when the child is slow to complete them.</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Keri will eat his lunch and clear his plate and utensils within 20 minutes.  </a:t>
                      </a:r>
                    </a:p>
                  </a:txBody>
                  <a:tcPr horzOverflow="overflow"/>
                </a:tc>
                <a:extLst>
                  <a:ext uri="{0D108BD9-81ED-4DB2-BD59-A6C34878D82A}">
                    <a16:rowId xmlns:a16="http://schemas.microsoft.com/office/drawing/2014/main" val="10004"/>
                  </a:ext>
                </a:extLst>
              </a:tr>
              <a:tr h="370840">
                <a:tc>
                  <a:txBody>
                    <a:bodyPr/>
                    <a:lstStyle/>
                    <a:p>
                      <a:r>
                        <a:rPr lang="en-US" dirty="0"/>
                        <a:t>Accuracy</a:t>
                      </a:r>
                    </a:p>
                  </a:txBody>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Record whether the child dressed in clothing that was color coordinated.  </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Ricky will dress himself in a shirt and pants that are color coordinated.</a:t>
                      </a:r>
                    </a:p>
                  </a:txBody>
                  <a:tcPr horzOverflow="overflow"/>
                </a:tc>
                <a:extLst>
                  <a:ext uri="{0D108BD9-81ED-4DB2-BD59-A6C34878D82A}">
                    <a16:rowId xmlns:a16="http://schemas.microsoft.com/office/drawing/2014/main" val="10005"/>
                  </a:ext>
                </a:extLst>
              </a:tr>
              <a:tr h="370840">
                <a:tc>
                  <a:txBody>
                    <a:bodyPr/>
                    <a:lstStyle/>
                    <a:p>
                      <a:r>
                        <a:rPr lang="en-US" dirty="0"/>
                        <a:t>Combined method</a:t>
                      </a:r>
                    </a:p>
                  </a:txBody>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Combining two or more dimensions into a single criterion.</a:t>
                      </a:r>
                    </a:p>
                  </a:txBody>
                  <a:tcP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Monotype Sorts" pitchFamily="2" charset="2"/>
                        <a:buNone/>
                        <a:tabLst/>
                      </a:pPr>
                      <a:r>
                        <a:rPr kumimoji="1" lang="en-US" sz="1400" b="0" i="0" u="none" strike="noStrike" cap="none" normalizeH="0" baseline="0" dirty="0">
                          <a:ln>
                            <a:noFill/>
                          </a:ln>
                          <a:solidFill>
                            <a:schemeClr val="tx1"/>
                          </a:solidFill>
                          <a:effectLst/>
                          <a:latin typeface="Tahoma" pitchFamily="34" charset="0"/>
                          <a:ea typeface="Times New Roman" pitchFamily="18" charset="0"/>
                          <a:cs typeface="Arial" charset="0"/>
                        </a:rPr>
                        <a:t>Terri will brush her hair and teeth within 15 minutes with two or fewer prompts.  </a:t>
                      </a:r>
                    </a:p>
                  </a:txBody>
                  <a:tcPr horzOverflow="overflow"/>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normAutofit fontScale="90000"/>
          </a:bodyPr>
          <a:lstStyle/>
          <a:p>
            <a:r>
              <a:rPr lang="en-US" dirty="0"/>
              <a:t>Examples of Objective Measurement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Monitoring progress is not very beneficial unless the data collected is useful in making decisions to enhance teaching</a:t>
            </a:r>
          </a:p>
          <a:p>
            <a:pPr>
              <a:lnSpc>
                <a:spcPct val="90000"/>
              </a:lnSpc>
            </a:pPr>
            <a:r>
              <a:rPr lang="en-US" dirty="0"/>
              <a:t>Frequently, simple instructional  modifications can  be made if the student is not meeting their goals in the desired time frame</a:t>
            </a:r>
          </a:p>
          <a:p>
            <a:pPr>
              <a:lnSpc>
                <a:spcPct val="90000"/>
              </a:lnSpc>
            </a:pPr>
            <a:r>
              <a:rPr lang="en-US" dirty="0"/>
              <a:t>Will discuss options later</a:t>
            </a:r>
          </a:p>
          <a:p>
            <a:endParaRPr lang="en-US" dirty="0"/>
          </a:p>
        </p:txBody>
      </p:sp>
      <p:sp>
        <p:nvSpPr>
          <p:cNvPr id="3" name="Title 2"/>
          <p:cNvSpPr>
            <a:spLocks noGrp="1"/>
          </p:cNvSpPr>
          <p:nvPr>
            <p:ph type="title"/>
          </p:nvPr>
        </p:nvSpPr>
        <p:spPr/>
        <p:txBody>
          <a:bodyPr/>
          <a:lstStyle/>
          <a:p>
            <a:r>
              <a:rPr lang="en-US" dirty="0"/>
              <a:t>Step 5: Modifying teaching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detailed plan facilitates organized and  systematic instruction</a:t>
            </a:r>
          </a:p>
          <a:p>
            <a:r>
              <a:rPr lang="en-US" dirty="0"/>
              <a:t>Allows multiple people to instruct the student in a similar manner</a:t>
            </a:r>
          </a:p>
        </p:txBody>
      </p:sp>
      <p:sp>
        <p:nvSpPr>
          <p:cNvPr id="3" name="Title 2"/>
          <p:cNvSpPr>
            <a:spLocks noGrp="1"/>
          </p:cNvSpPr>
          <p:nvPr>
            <p:ph type="title"/>
          </p:nvPr>
        </p:nvSpPr>
        <p:spPr/>
        <p:txBody>
          <a:bodyPr/>
          <a:lstStyle/>
          <a:p>
            <a:r>
              <a:rPr lang="en-US" dirty="0"/>
              <a:t>Writing an instructional plan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Teaching self-help skills to children with autism may be one of the most important things a parent, teacher or caregiver does</a:t>
            </a:r>
          </a:p>
          <a:p>
            <a:r>
              <a:rPr lang="en-US" dirty="0"/>
              <a:t>Independence from caregivers opens the door to many opportunities</a:t>
            </a:r>
          </a:p>
          <a:p>
            <a:r>
              <a:rPr lang="en-US" dirty="0"/>
              <a:t>Starting too late, may require undoing bad habits before new skills can be added</a:t>
            </a:r>
          </a:p>
        </p:txBody>
      </p:sp>
      <p:sp>
        <p:nvSpPr>
          <p:cNvPr id="3" name="Title 2"/>
          <p:cNvSpPr>
            <a:spLocks noGrp="1"/>
          </p:cNvSpPr>
          <p:nvPr>
            <p:ph type="title"/>
          </p:nvPr>
        </p:nvSpPr>
        <p:spPr/>
        <p:txBody>
          <a:bodyPr/>
          <a:lstStyle/>
          <a:p>
            <a:r>
              <a:rPr lang="en-US" dirty="0"/>
              <a:t>Summary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477000" y="6248400"/>
            <a:ext cx="2057400" cy="457200"/>
          </a:xfrm>
          <a:prstGeom prst="rect">
            <a:avLst/>
          </a:prstGeom>
        </p:spPr>
        <p:txBody>
          <a:bodyPr/>
          <a:lstStyle/>
          <a:p>
            <a:fld id="{056C4E67-9240-47C2-A706-4177BA2F01BF}" type="slidenum">
              <a:rPr lang="en-US"/>
              <a:pPr/>
              <a:t>4</a:t>
            </a:fld>
            <a:endParaRPr lang="en-US"/>
          </a:p>
        </p:txBody>
      </p:sp>
      <p:sp>
        <p:nvSpPr>
          <p:cNvPr id="5" name="Footer Placeholder 5"/>
          <p:cNvSpPr>
            <a:spLocks noGrp="1"/>
          </p:cNvSpPr>
          <p:nvPr>
            <p:ph type="ftr" sz="quarter" idx="4294967295"/>
          </p:nvPr>
        </p:nvSpPr>
        <p:spPr>
          <a:xfrm>
            <a:off x="3048000" y="6248400"/>
            <a:ext cx="2895600" cy="457200"/>
          </a:xfrm>
          <a:prstGeom prst="rect">
            <a:avLst/>
          </a:prstGeom>
        </p:spPr>
        <p:txBody>
          <a:bodyPr/>
          <a:lstStyle/>
          <a:p>
            <a:endParaRPr lang="en-US" dirty="0"/>
          </a:p>
        </p:txBody>
      </p:sp>
      <p:sp>
        <p:nvSpPr>
          <p:cNvPr id="467970" name="Rectangle 2"/>
          <p:cNvSpPr>
            <a:spLocks noGrp="1" noChangeArrowheads="1"/>
          </p:cNvSpPr>
          <p:nvPr>
            <p:ph type="title"/>
          </p:nvPr>
        </p:nvSpPr>
        <p:spPr>
          <a:xfrm>
            <a:off x="381000" y="228600"/>
            <a:ext cx="8382000" cy="1143000"/>
          </a:xfrm>
        </p:spPr>
        <p:txBody>
          <a:bodyPr/>
          <a:lstStyle/>
          <a:p>
            <a:pPr>
              <a:buClr>
                <a:srgbClr val="FF3300"/>
              </a:buClr>
            </a:pPr>
            <a:r>
              <a:rPr lang="en-US" sz="3200"/>
              <a:t>Emphasizing the Development of Self-Help Skills</a:t>
            </a:r>
          </a:p>
        </p:txBody>
      </p:sp>
      <p:sp>
        <p:nvSpPr>
          <p:cNvPr id="467971" name="Rectangle 3"/>
          <p:cNvSpPr>
            <a:spLocks noGrp="1" noChangeArrowheads="1"/>
          </p:cNvSpPr>
          <p:nvPr>
            <p:ph type="body" idx="1"/>
          </p:nvPr>
        </p:nvSpPr>
        <p:spPr>
          <a:xfrm>
            <a:off x="685800" y="1981200"/>
            <a:ext cx="7950200" cy="3962400"/>
          </a:xfrm>
        </p:spPr>
        <p:txBody>
          <a:bodyPr/>
          <a:lstStyle/>
          <a:p>
            <a:r>
              <a:rPr lang="en-US" dirty="0"/>
              <a:t>Focus too little on self-help development – particularly with young children</a:t>
            </a:r>
          </a:p>
          <a:p>
            <a:r>
              <a:rPr lang="en-US" dirty="0"/>
              <a:t>Easier to simply do it for the child</a:t>
            </a:r>
          </a:p>
          <a:p>
            <a:r>
              <a:rPr lang="en-US" dirty="0"/>
              <a:t>An area where parents may feel successful – fostering dependency</a:t>
            </a:r>
          </a:p>
          <a:p>
            <a:r>
              <a:rPr lang="en-US" dirty="0"/>
              <a:t>Adaptive deficits &gt; Cognitive deficits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a:hlinkClick r:id="rId2"/>
            </a:endParaRPr>
          </a:p>
          <a:p>
            <a:pPr>
              <a:buNone/>
            </a:pPr>
            <a:endParaRPr lang="en-US" dirty="0">
              <a:hlinkClick r:id="rId2"/>
            </a:endParaRPr>
          </a:p>
          <a:p>
            <a:pPr algn="ctr">
              <a:buNone/>
            </a:pPr>
            <a:r>
              <a:rPr lang="en-US" dirty="0">
                <a:hlinkClick r:id="rId2"/>
              </a:rPr>
              <a:t>jtoomey@thesummitcenter.org</a:t>
            </a:r>
            <a:endParaRPr lang="en-US" dirty="0"/>
          </a:p>
          <a:p>
            <a:pPr>
              <a:buNone/>
            </a:pPr>
            <a:endParaRPr lang="en-US" dirty="0"/>
          </a:p>
          <a:p>
            <a:pPr>
              <a:buNone/>
            </a:pPr>
            <a:endParaRPr lang="en-US" dirty="0"/>
          </a:p>
          <a:p>
            <a:pPr>
              <a:buNone/>
            </a:pPr>
            <a:endParaRPr lang="en-US" dirty="0"/>
          </a:p>
          <a:p>
            <a:pPr algn="r"/>
            <a:r>
              <a:rPr lang="en-US" dirty="0"/>
              <a:t>Thank you!</a:t>
            </a:r>
          </a:p>
        </p:txBody>
      </p:sp>
      <p:sp>
        <p:nvSpPr>
          <p:cNvPr id="3" name="Title 2"/>
          <p:cNvSpPr>
            <a:spLocks noGrp="1"/>
          </p:cNvSpPr>
          <p:nvPr>
            <p:ph type="title"/>
          </p:nvPr>
        </p:nvSpPr>
        <p:spPr/>
        <p:txBody>
          <a:bodyPr/>
          <a:lstStyle/>
          <a:p>
            <a:r>
              <a:rPr lang="en-US" dirty="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477000" y="6248400"/>
            <a:ext cx="2057400" cy="457200"/>
          </a:xfrm>
          <a:prstGeom prst="rect">
            <a:avLst/>
          </a:prstGeom>
        </p:spPr>
        <p:txBody>
          <a:bodyPr/>
          <a:lstStyle/>
          <a:p>
            <a:fld id="{B67F9924-EA7A-42A1-8F62-20CD5ACEA4DD}" type="slidenum">
              <a:rPr lang="en-US"/>
              <a:pPr/>
              <a:t>5</a:t>
            </a:fld>
            <a:endParaRPr lang="en-US"/>
          </a:p>
        </p:txBody>
      </p:sp>
      <p:sp>
        <p:nvSpPr>
          <p:cNvPr id="5" name="Footer Placeholder 5"/>
          <p:cNvSpPr>
            <a:spLocks noGrp="1"/>
          </p:cNvSpPr>
          <p:nvPr>
            <p:ph type="ftr" sz="quarter" idx="4294967295"/>
          </p:nvPr>
        </p:nvSpPr>
        <p:spPr>
          <a:xfrm>
            <a:off x="3048000" y="6248400"/>
            <a:ext cx="2895600" cy="457200"/>
          </a:xfrm>
          <a:prstGeom prst="rect">
            <a:avLst/>
          </a:prstGeom>
        </p:spPr>
        <p:txBody>
          <a:bodyPr/>
          <a:lstStyle/>
          <a:p>
            <a:r>
              <a:rPr lang="en-US" dirty="0"/>
              <a:t> </a:t>
            </a:r>
          </a:p>
        </p:txBody>
      </p:sp>
      <p:sp>
        <p:nvSpPr>
          <p:cNvPr id="806914" name="Rectangle 2"/>
          <p:cNvSpPr>
            <a:spLocks noGrp="1" noChangeArrowheads="1"/>
          </p:cNvSpPr>
          <p:nvPr>
            <p:ph type="title"/>
          </p:nvPr>
        </p:nvSpPr>
        <p:spPr/>
        <p:txBody>
          <a:bodyPr/>
          <a:lstStyle/>
          <a:p>
            <a:r>
              <a:rPr lang="en-US" sz="3600" dirty="0"/>
              <a:t>Why is it important</a:t>
            </a:r>
          </a:p>
        </p:txBody>
      </p:sp>
      <p:sp>
        <p:nvSpPr>
          <p:cNvPr id="806915" name="Rectangle 3"/>
          <p:cNvSpPr>
            <a:spLocks noGrp="1" noChangeArrowheads="1"/>
          </p:cNvSpPr>
          <p:nvPr>
            <p:ph type="body" idx="1"/>
          </p:nvPr>
        </p:nvSpPr>
        <p:spPr/>
        <p:txBody>
          <a:bodyPr>
            <a:normAutofit/>
          </a:bodyPr>
          <a:lstStyle/>
          <a:p>
            <a:pPr>
              <a:lnSpc>
                <a:spcPct val="80000"/>
              </a:lnSpc>
            </a:pPr>
            <a:r>
              <a:rPr lang="en-US" dirty="0"/>
              <a:t>Adaptive skills signal the beginning of independence from parents</a:t>
            </a:r>
          </a:p>
          <a:p>
            <a:pPr>
              <a:lnSpc>
                <a:spcPct val="80000"/>
              </a:lnSpc>
            </a:pPr>
            <a:r>
              <a:rPr lang="en-US" dirty="0"/>
              <a:t>Failure to address may prevent community integration, school functions, recreational activities, and eventually housing and job opportunities </a:t>
            </a:r>
          </a:p>
          <a:p>
            <a:pPr>
              <a:lnSpc>
                <a:spcPct val="80000"/>
              </a:lnSpc>
            </a:pPr>
            <a:r>
              <a:rPr lang="en-US" dirty="0"/>
              <a:t>Challenging behavior and the absence of S-H skills most often associated with out-of-home placement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pPr>
            <a:r>
              <a:rPr lang="en-US" dirty="0"/>
              <a:t>Problem with generalization </a:t>
            </a:r>
          </a:p>
          <a:p>
            <a:pPr>
              <a:lnSpc>
                <a:spcPct val="80000"/>
              </a:lnSpc>
            </a:pPr>
            <a:r>
              <a:rPr lang="en-US" dirty="0"/>
              <a:t>Problem learning complex skills requiring abstraction or attention to social norms</a:t>
            </a:r>
          </a:p>
          <a:p>
            <a:pPr>
              <a:lnSpc>
                <a:spcPct val="80000"/>
              </a:lnSpc>
            </a:pPr>
            <a:r>
              <a:rPr lang="en-US" dirty="0"/>
              <a:t>Ability to understand language</a:t>
            </a:r>
          </a:p>
          <a:p>
            <a:pPr>
              <a:lnSpc>
                <a:spcPct val="80000"/>
              </a:lnSpc>
            </a:pPr>
            <a:r>
              <a:rPr lang="en-US" dirty="0"/>
              <a:t>Restricted/stereotyped range of interests-attention</a:t>
            </a:r>
          </a:p>
          <a:p>
            <a:pPr>
              <a:lnSpc>
                <a:spcPct val="80000"/>
              </a:lnSpc>
            </a:pPr>
            <a:r>
              <a:rPr lang="en-US" dirty="0"/>
              <a:t>Sensory sensitivities</a:t>
            </a:r>
          </a:p>
          <a:p>
            <a:pPr>
              <a:lnSpc>
                <a:spcPct val="80000"/>
              </a:lnSpc>
            </a:pPr>
            <a:r>
              <a:rPr lang="en-US" dirty="0"/>
              <a:t>Other behavioral concerns </a:t>
            </a:r>
          </a:p>
          <a:p>
            <a:pPr>
              <a:lnSpc>
                <a:spcPct val="80000"/>
              </a:lnSpc>
            </a:pPr>
            <a:endParaRPr lang="en-US" dirty="0"/>
          </a:p>
          <a:p>
            <a:pPr>
              <a:lnSpc>
                <a:spcPct val="80000"/>
              </a:lnSpc>
              <a:buFont typeface="Monotype Sorts" pitchFamily="2" charset="2"/>
              <a:buNone/>
            </a:pPr>
            <a:endParaRPr lang="en-US" sz="2800" dirty="0"/>
          </a:p>
          <a:p>
            <a:endParaRPr lang="en-US" dirty="0"/>
          </a:p>
        </p:txBody>
      </p:sp>
      <p:sp>
        <p:nvSpPr>
          <p:cNvPr id="3" name="Title 2"/>
          <p:cNvSpPr>
            <a:spLocks noGrp="1"/>
          </p:cNvSpPr>
          <p:nvPr>
            <p:ph type="title"/>
          </p:nvPr>
        </p:nvSpPr>
        <p:spPr/>
        <p:txBody>
          <a:bodyPr/>
          <a:lstStyle/>
          <a:p>
            <a:r>
              <a:rPr lang="en-US" dirty="0"/>
              <a:t>Weaknesses for children with ASD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Teaching self-help skills is complex </a:t>
            </a:r>
          </a:p>
          <a:p>
            <a:r>
              <a:rPr lang="en-US" dirty="0"/>
              <a:t>Significant investment of time  </a:t>
            </a:r>
          </a:p>
          <a:p>
            <a:r>
              <a:rPr lang="en-US" dirty="0"/>
              <a:t>May be able to scaffold on top of things already doing</a:t>
            </a:r>
          </a:p>
          <a:p>
            <a:r>
              <a:rPr lang="en-US" dirty="0"/>
              <a:t>Are there limits on what parents can be expected to accomplish?  </a:t>
            </a:r>
          </a:p>
          <a:p>
            <a:endParaRPr lang="en-US" dirty="0"/>
          </a:p>
        </p:txBody>
      </p:sp>
      <p:sp>
        <p:nvSpPr>
          <p:cNvPr id="3" name="Title 2"/>
          <p:cNvSpPr>
            <a:spLocks noGrp="1"/>
          </p:cNvSpPr>
          <p:nvPr>
            <p:ph type="title"/>
          </p:nvPr>
        </p:nvSpPr>
        <p:spPr/>
        <p:txBody>
          <a:bodyPr/>
          <a:lstStyle/>
          <a:p>
            <a:r>
              <a:rPr lang="en-US" dirty="0"/>
              <a:t>Parents’ Role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Individuals with Disabilities Education Improvement Act – Revised, 2006</a:t>
            </a:r>
          </a:p>
          <a:p>
            <a:r>
              <a:rPr lang="en-US" dirty="0"/>
              <a:t>Indicates a responsibility to address all areas of development, including self-help</a:t>
            </a:r>
          </a:p>
          <a:p>
            <a:endParaRPr lang="en-US" dirty="0"/>
          </a:p>
        </p:txBody>
      </p:sp>
      <p:sp>
        <p:nvSpPr>
          <p:cNvPr id="3" name="Title 2"/>
          <p:cNvSpPr>
            <a:spLocks noGrp="1"/>
          </p:cNvSpPr>
          <p:nvPr>
            <p:ph type="title"/>
          </p:nvPr>
        </p:nvSpPr>
        <p:spPr/>
        <p:txBody>
          <a:bodyPr>
            <a:normAutofit/>
          </a:bodyPr>
          <a:lstStyle/>
          <a:p>
            <a:r>
              <a:rPr lang="en-US" dirty="0"/>
              <a:t>School’s Role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pPr>
            <a:r>
              <a:rPr lang="en-US" dirty="0"/>
              <a:t>General education – focus on meeting academic standards</a:t>
            </a:r>
          </a:p>
          <a:p>
            <a:pPr>
              <a:lnSpc>
                <a:spcPct val="80000"/>
              </a:lnSpc>
            </a:pPr>
            <a:r>
              <a:rPr lang="en-US" dirty="0"/>
              <a:t>Most kids come prepared already</a:t>
            </a:r>
          </a:p>
          <a:p>
            <a:pPr>
              <a:lnSpc>
                <a:spcPct val="80000"/>
              </a:lnSpc>
            </a:pPr>
            <a:r>
              <a:rPr lang="en-US" dirty="0"/>
              <a:t>Environment not very conducive to instruction (e.g., toileting skills)</a:t>
            </a:r>
          </a:p>
          <a:p>
            <a:pPr>
              <a:lnSpc>
                <a:spcPct val="80000"/>
              </a:lnSpc>
            </a:pPr>
            <a:r>
              <a:rPr lang="en-US" dirty="0"/>
              <a:t>Focus on transfer of skills</a:t>
            </a:r>
          </a:p>
          <a:p>
            <a:pPr>
              <a:lnSpc>
                <a:spcPct val="80000"/>
              </a:lnSpc>
            </a:pPr>
            <a:r>
              <a:rPr lang="en-US" dirty="0"/>
              <a:t>Measuring success at school (check lists)</a:t>
            </a:r>
          </a:p>
          <a:p>
            <a:pPr>
              <a:lnSpc>
                <a:spcPct val="80000"/>
              </a:lnSpc>
            </a:pPr>
            <a:r>
              <a:rPr lang="en-US" dirty="0"/>
              <a:t>Special education – greater responsibility</a:t>
            </a:r>
          </a:p>
        </p:txBody>
      </p:sp>
      <p:sp>
        <p:nvSpPr>
          <p:cNvPr id="3" name="Title 2"/>
          <p:cNvSpPr>
            <a:spLocks noGrp="1"/>
          </p:cNvSpPr>
          <p:nvPr>
            <p:ph type="title"/>
          </p:nvPr>
        </p:nvSpPr>
        <p:spPr/>
        <p:txBody>
          <a:bodyPr>
            <a:normAutofit/>
          </a:bodyPr>
          <a:lstStyle/>
          <a:p>
            <a:r>
              <a:rPr lang="en-US" dirty="0"/>
              <a:t>School’s Role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5F91EC5B6A7C4C91D2EB5F8CDBDCE6" ma:contentTypeVersion="6" ma:contentTypeDescription="Create a new document." ma:contentTypeScope="" ma:versionID="e2a3a3175f7b1cd5590fac80b37890da">
  <xsd:schema xmlns:xsd="http://www.w3.org/2001/XMLSchema" xmlns:xs="http://www.w3.org/2001/XMLSchema" xmlns:p="http://schemas.microsoft.com/office/2006/metadata/properties" xmlns:ns2="6f941d86-42ee-442e-aa2a-9920af87fb54" xmlns:ns3="ff2dee68-cb5d-4403-acff-b9830f19cd42" targetNamespace="http://schemas.microsoft.com/office/2006/metadata/properties" ma:root="true" ma:fieldsID="d062057d54a8d57eb81aac77a43eeca7" ns2:_="" ns3:_="">
    <xsd:import namespace="6f941d86-42ee-442e-aa2a-9920af87fb54"/>
    <xsd:import namespace="ff2dee68-cb5d-4403-acff-b9830f19cd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941d86-42ee-442e-aa2a-9920af87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2dee68-cb5d-4403-acff-b9830f19cd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2260A-7FEE-46E4-B808-B4634C9688B5}">
  <ds:schemaRef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98EDD8BD-1813-413B-AC0B-F9127050C65F}">
  <ds:schemaRefs>
    <ds:schemaRef ds:uri="http://schemas.microsoft.com/sharepoint/v3/contenttype/forms"/>
  </ds:schemaRefs>
</ds:datastoreItem>
</file>

<file path=customXml/itemProps3.xml><?xml version="1.0" encoding="utf-8"?>
<ds:datastoreItem xmlns:ds="http://schemas.openxmlformats.org/officeDocument/2006/customXml" ds:itemID="{06BE5CA5-218F-4519-B352-750163BFB54E}"/>
</file>

<file path=docProps/app.xml><?xml version="1.0" encoding="utf-8"?>
<Properties xmlns="http://schemas.openxmlformats.org/officeDocument/2006/extended-properties" xmlns:vt="http://schemas.openxmlformats.org/officeDocument/2006/docPropsVTypes">
  <TotalTime>1690</TotalTime>
  <Words>1561</Words>
  <Application>Microsoft Office PowerPoint</Application>
  <PresentationFormat>On-screen Show (4:3)</PresentationFormat>
  <Paragraphs>237</Paragraphs>
  <Slides>40</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Monotype Sorts</vt:lpstr>
      <vt:lpstr>Tahoma</vt:lpstr>
      <vt:lpstr>Office Theme</vt:lpstr>
      <vt:lpstr>Custom Design</vt:lpstr>
      <vt:lpstr>Striving for Independence:  Teaching Self-Help Skills to People with Autism</vt:lpstr>
      <vt:lpstr>Special Thanks to….</vt:lpstr>
      <vt:lpstr>Agenda</vt:lpstr>
      <vt:lpstr>Emphasizing the Development of Self-Help Skills</vt:lpstr>
      <vt:lpstr>Why is it important</vt:lpstr>
      <vt:lpstr>Weaknesses for children with ASD</vt:lpstr>
      <vt:lpstr>Parents’ Role</vt:lpstr>
      <vt:lpstr>School’s Role</vt:lpstr>
      <vt:lpstr>School’s Role</vt:lpstr>
      <vt:lpstr>Choosing the right skills</vt:lpstr>
      <vt:lpstr>Is the child ready?</vt:lpstr>
      <vt:lpstr>Learning-to-Learn Skills</vt:lpstr>
      <vt:lpstr>Learning-to-Learn Skills (continued)</vt:lpstr>
      <vt:lpstr>Skills Inventory</vt:lpstr>
      <vt:lpstr>Motivating The child to Learn</vt:lpstr>
      <vt:lpstr>Need for Rewards</vt:lpstr>
      <vt:lpstr>Potential Reinforcers</vt:lpstr>
      <vt:lpstr>Examples of Activity Reinforcers</vt:lpstr>
      <vt:lpstr>Fading Reinforcers</vt:lpstr>
      <vt:lpstr>Using Effective Tools for CHange</vt:lpstr>
      <vt:lpstr>Steps to Successful Teaching </vt:lpstr>
      <vt:lpstr>Step 1: Specifying the goal</vt:lpstr>
      <vt:lpstr>Examples</vt:lpstr>
      <vt:lpstr>Step 2: Breaking tasks into steps</vt:lpstr>
      <vt:lpstr>Handwashing Task Analysis</vt:lpstr>
      <vt:lpstr>Step 3: Systematic approaches to teaching</vt:lpstr>
      <vt:lpstr>Chaining</vt:lpstr>
      <vt:lpstr>Chaining Method</vt:lpstr>
      <vt:lpstr>Using Chaining with Toothbrushing</vt:lpstr>
      <vt:lpstr>Prompting</vt:lpstr>
      <vt:lpstr>Types of prompts</vt:lpstr>
      <vt:lpstr>Examples of Prompts</vt:lpstr>
      <vt:lpstr>Prompting</vt:lpstr>
      <vt:lpstr>Shaping</vt:lpstr>
      <vt:lpstr>Step 4: Monitoring progress</vt:lpstr>
      <vt:lpstr>Examples of Objective Measurement</vt:lpstr>
      <vt:lpstr>Step 5: Modifying teaching</vt:lpstr>
      <vt:lpstr>Writing an instructional plan</vt:lpstr>
      <vt:lpstr>Summary</vt:lpstr>
      <vt:lpstr>Questions??</vt:lpstr>
    </vt:vector>
  </TitlesOfParts>
  <Company>Summit Educational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Labruna, Deborah</dc:creator>
  <cp:lastModifiedBy>Toomey, Jen</cp:lastModifiedBy>
  <cp:revision>47</cp:revision>
  <cp:lastPrinted>2022-03-29T19:06:27Z</cp:lastPrinted>
  <dcterms:created xsi:type="dcterms:W3CDTF">2015-03-12T17:44:33Z</dcterms:created>
  <dcterms:modified xsi:type="dcterms:W3CDTF">2022-03-30T18:55:13Z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0x010100C05F91EC5B6A7C4C91D2EB5F8CDBDCE6</vt:lpwstr>
  </property>
</Properties>
</file>