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5" r:id="rId6"/>
    <p:sldId id="268" r:id="rId7"/>
    <p:sldId id="273" r:id="rId8"/>
    <p:sldId id="274" r:id="rId9"/>
    <p:sldId id="275" r:id="rId10"/>
    <p:sldId id="279" r:id="rId11"/>
    <p:sldId id="276" r:id="rId12"/>
    <p:sldId id="277" r:id="rId13"/>
    <p:sldId id="278" r:id="rId14"/>
    <p:sldId id="281" r:id="rId15"/>
    <p:sldId id="282" r:id="rId16"/>
    <p:sldId id="283" r:id="rId17"/>
    <p:sldId id="280" r:id="rId18"/>
    <p:sldId id="264" r:id="rId19"/>
    <p:sldId id="284" r:id="rId20"/>
    <p:sldId id="285" r:id="rId21"/>
    <p:sldId id="25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5/25/2022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5/25/2022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623744"/>
            <a:ext cx="8825658" cy="267764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Strategies for Effective Advocacy for Children with Autism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Rebecca Meyer, </a:t>
            </a:r>
            <a:r>
              <a:rPr lang="en-US" dirty="0" err="1">
                <a:solidFill>
                  <a:schemeClr val="bg1"/>
                </a:solidFill>
              </a:rPr>
              <a:t>M.s.</a:t>
            </a:r>
            <a:r>
              <a:rPr lang="en-US" dirty="0">
                <a:solidFill>
                  <a:schemeClr val="bg1"/>
                </a:solidFill>
              </a:rPr>
              <a:t>, M.S.W.</a:t>
            </a:r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30584"/>
            <a:ext cx="6029325" cy="140017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to Advocacy for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69724-8A28-439D-9C8B-98E04DB82AF8}"/>
              </a:ext>
            </a:extLst>
          </p:cNvPr>
          <p:cNvSpPr txBox="1"/>
          <p:nvPr/>
        </p:nvSpPr>
        <p:spPr>
          <a:xfrm>
            <a:off x="6185463" y="2423198"/>
            <a:ext cx="48125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-Economic Status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-Education and Skills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-Language barriers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-Time commitment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-Meeting are often scheduled last minute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A8780-FAB8-4051-B973-237E3D9F8D40}"/>
              </a:ext>
            </a:extLst>
          </p:cNvPr>
          <p:cNvSpPr txBox="1"/>
          <p:nvPr/>
        </p:nvSpPr>
        <p:spPr>
          <a:xfrm>
            <a:off x="6185463" y="4393777"/>
            <a:ext cx="54104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“Because of all the different and contradictory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advice they are getting, parents end up going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professional to professional,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from doctor to doctor, torn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constantly between hope and despair.”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E0DD7-5E83-4AED-B24A-0767AE0DD403}"/>
              </a:ext>
            </a:extLst>
          </p:cNvPr>
          <p:cNvSpPr txBox="1"/>
          <p:nvPr/>
        </p:nvSpPr>
        <p:spPr>
          <a:xfrm>
            <a:off x="6309534" y="6171319"/>
            <a:ext cx="2581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Clercq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Peeters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(2006) </a:t>
            </a:r>
          </a:p>
        </p:txBody>
      </p:sp>
      <p:pic>
        <p:nvPicPr>
          <p:cNvPr id="1028" name="Picture 4" descr="30 Things Parents of Children on the Autism Spectrum Want You to Know">
            <a:extLst>
              <a:ext uri="{FF2B5EF4-FFF2-40B4-BE49-F238E27FC236}">
                <a16:creationId xmlns:a16="http://schemas.microsoft.com/office/drawing/2014/main" id="{DE18F01B-C96D-4DBC-8C9C-BA276D12D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34" y="2352596"/>
            <a:ext cx="4292989" cy="285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8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46184"/>
            <a:ext cx="6029325" cy="140017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 Perspectives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69724-8A28-439D-9C8B-98E04DB82AF8}"/>
              </a:ext>
            </a:extLst>
          </p:cNvPr>
          <p:cNvSpPr txBox="1"/>
          <p:nvPr/>
        </p:nvSpPr>
        <p:spPr>
          <a:xfrm>
            <a:off x="6096000" y="2532019"/>
            <a:ext cx="5320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survey of over 300 behavioral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professionals, 67% had not taken any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courses or training on collaboration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0E428-3561-4C80-AF34-9261FC3616FA}"/>
              </a:ext>
            </a:extLst>
          </p:cNvPr>
          <p:cNvSpPr txBox="1"/>
          <p:nvPr/>
        </p:nvSpPr>
        <p:spPr>
          <a:xfrm>
            <a:off x="6010275" y="4486085"/>
            <a:ext cx="5816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Many professionals are taught to function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independently with our own terminology</a:t>
            </a:r>
          </a:p>
        </p:txBody>
      </p:sp>
      <p:pic>
        <p:nvPicPr>
          <p:cNvPr id="1026" name="Picture 2" descr="How collaboration will change post-pandemic - Raconteur">
            <a:extLst>
              <a:ext uri="{FF2B5EF4-FFF2-40B4-BE49-F238E27FC236}">
                <a16:creationId xmlns:a16="http://schemas.microsoft.com/office/drawing/2014/main" id="{C807CF33-4E39-41EC-AD81-7DF1A5EB0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3" y="741485"/>
            <a:ext cx="4505325" cy="25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244D78-13E8-412C-9C1D-8DE2F5C6ACE7}"/>
              </a:ext>
            </a:extLst>
          </p:cNvPr>
          <p:cNvSpPr txBox="1"/>
          <p:nvPr/>
        </p:nvSpPr>
        <p:spPr>
          <a:xfrm>
            <a:off x="775313" y="3429000"/>
            <a:ext cx="38766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Factors: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-Time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-Knowledge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-Service Availability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-Organization Culture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-High staff turnover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-Large caseloads</a:t>
            </a:r>
          </a:p>
        </p:txBody>
      </p:sp>
    </p:spTree>
    <p:extLst>
      <p:ext uri="{BB962C8B-B14F-4D97-AF65-F5344CB8AC3E}">
        <p14:creationId xmlns:p14="http://schemas.microsoft.com/office/powerpoint/2010/main" val="187159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63416"/>
            <a:ext cx="6029325" cy="140017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to Advocacy for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69724-8A28-439D-9C8B-98E04DB82AF8}"/>
              </a:ext>
            </a:extLst>
          </p:cNvPr>
          <p:cNvSpPr txBox="1"/>
          <p:nvPr/>
        </p:nvSpPr>
        <p:spPr>
          <a:xfrm>
            <a:off x="6096000" y="2463591"/>
            <a:ext cx="5719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Challenges with Clinician and Caregiver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759A1-6F64-4129-85E3-6ED09EECE899}"/>
              </a:ext>
            </a:extLst>
          </p:cNvPr>
          <p:cNvSpPr txBox="1"/>
          <p:nvPr/>
        </p:nvSpPr>
        <p:spPr>
          <a:xfrm>
            <a:off x="6096000" y="3453755"/>
            <a:ext cx="5800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-awareness of how to help families navigate treatment options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-perceived resistance from families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-differences in caregiver and clinician perspectives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-parent motivation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-cultural differences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-language differences</a:t>
            </a:r>
          </a:p>
        </p:txBody>
      </p:sp>
      <p:pic>
        <p:nvPicPr>
          <p:cNvPr id="1026" name="Picture 2" descr="Advocacy Summit | Destinations International">
            <a:extLst>
              <a:ext uri="{FF2B5EF4-FFF2-40B4-BE49-F238E27FC236}">
                <a16:creationId xmlns:a16="http://schemas.microsoft.com/office/drawing/2014/main" id="{2DA71A29-98F2-4A3C-B891-F32725CE3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5" y="2560270"/>
            <a:ext cx="4529299" cy="26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30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021269"/>
            <a:ext cx="6029325" cy="140017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Down Barriers for Clinicians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69724-8A28-439D-9C8B-98E04DB82AF8}"/>
              </a:ext>
            </a:extLst>
          </p:cNvPr>
          <p:cNvSpPr txBox="1"/>
          <p:nvPr/>
        </p:nvSpPr>
        <p:spPr>
          <a:xfrm>
            <a:off x="6095999" y="2377179"/>
            <a:ext cx="59025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-Collaborative Communication: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-Open communication and sharing information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-Ongoing communication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-Mutually understood language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EE7A85-CA99-41AD-82BC-800EB870973D}"/>
              </a:ext>
            </a:extLst>
          </p:cNvPr>
          <p:cNvSpPr txBox="1"/>
          <p:nvPr/>
        </p:nvSpPr>
        <p:spPr>
          <a:xfrm>
            <a:off x="6095999" y="3773283"/>
            <a:ext cx="3812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-Distinguished Roles: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-Role delineation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-Respect unique knowledge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C8798-6659-4C86-B952-55195CB7C481}"/>
              </a:ext>
            </a:extLst>
          </p:cNvPr>
          <p:cNvSpPr txBox="1"/>
          <p:nvPr/>
        </p:nvSpPr>
        <p:spPr>
          <a:xfrm>
            <a:off x="6127098" y="4827372"/>
            <a:ext cx="5883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-Client centered care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-Conflict resolution (address issues as they arise)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-Professional flexibility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-Collective ownership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7C619-A2F2-4FC2-808A-9895818C7AE0}"/>
              </a:ext>
            </a:extLst>
          </p:cNvPr>
          <p:cNvSpPr txBox="1"/>
          <p:nvPr/>
        </p:nvSpPr>
        <p:spPr>
          <a:xfrm>
            <a:off x="6254716" y="6339483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Bowman et al. (2021) </a:t>
            </a:r>
          </a:p>
        </p:txBody>
      </p:sp>
      <p:pic>
        <p:nvPicPr>
          <p:cNvPr id="9" name="Picture 2" descr="Business Collaboration”: A buzzword that means what, exactly? - Fortis">
            <a:extLst>
              <a:ext uri="{FF2B5EF4-FFF2-40B4-BE49-F238E27FC236}">
                <a16:creationId xmlns:a16="http://schemas.microsoft.com/office/drawing/2014/main" id="{F373EFD7-FC69-49BD-AE2F-9DACC490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09" y="1957411"/>
            <a:ext cx="3855733" cy="37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4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1" y="1143000"/>
            <a:ext cx="6172199" cy="63158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Down Barriers (Continued)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69724-8A28-439D-9C8B-98E04DB82AF8}"/>
              </a:ext>
            </a:extLst>
          </p:cNvPr>
          <p:cNvSpPr txBox="1"/>
          <p:nvPr/>
        </p:nvSpPr>
        <p:spPr>
          <a:xfrm>
            <a:off x="6096000" y="1998999"/>
            <a:ext cx="5416868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-Communication with caregivers should be ongoing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frequent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-Re-state caregivers’ questions and concerns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-There is a tendency for clinicians to explain own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interests and concerns, which do not always match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caregiver priorities, so ensure everyone is heard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-Balance objective information with empathy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-Normalize not knowing and asking for help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-Having a point person, like a social worker or care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Coordinator can help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088E6-1E77-44FA-BB31-6644F0A346E6}"/>
              </a:ext>
            </a:extLst>
          </p:cNvPr>
          <p:cNvSpPr txBox="1"/>
          <p:nvPr/>
        </p:nvSpPr>
        <p:spPr>
          <a:xfrm>
            <a:off x="1212297" y="4845189"/>
            <a:ext cx="4131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“Parents have a difficult life, but professionals have a difficult job.”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F4459-1796-4F23-B356-5E396A57CE47}"/>
              </a:ext>
            </a:extLst>
          </p:cNvPr>
          <p:cNvSpPr txBox="1"/>
          <p:nvPr/>
        </p:nvSpPr>
        <p:spPr>
          <a:xfrm>
            <a:off x="6223278" y="6400203"/>
            <a:ext cx="2581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Clercq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Peeters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(2006) </a:t>
            </a:r>
          </a:p>
        </p:txBody>
      </p:sp>
      <p:pic>
        <p:nvPicPr>
          <p:cNvPr id="2052" name="Picture 4" descr="Strategic Collaboration - 8 Steps to Develop Your Collaboration Strategy |  Roelto">
            <a:extLst>
              <a:ext uri="{FF2B5EF4-FFF2-40B4-BE49-F238E27FC236}">
                <a16:creationId xmlns:a16="http://schemas.microsoft.com/office/drawing/2014/main" id="{5426AF01-3FF0-4AB0-AE8B-382249862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88" y="1304925"/>
            <a:ext cx="3298600" cy="33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652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1F545D-EFC6-4292-A41D-186A85833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E59E7-4ACA-354D-B7B9-2DF31F54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4787DD-06B4-425A-95F8-24F451B0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175" y="589917"/>
            <a:ext cx="6029325" cy="86804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Tips for 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A9A2A-1E27-4898-8991-341090803C95}"/>
              </a:ext>
            </a:extLst>
          </p:cNvPr>
          <p:cNvSpPr txBox="1"/>
          <p:nvPr/>
        </p:nvSpPr>
        <p:spPr>
          <a:xfrm>
            <a:off x="5972175" y="1437188"/>
            <a:ext cx="5482591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-Importance of a solution focused approach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-Find common goals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-Do your research and ask questions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-Less is more (be focused and concise)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-Sometimes it’s not personal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-Don’t let biases or assumptions get in the way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-Watch tone and body language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-Know when to walk away and try again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-Know where to go for follow up</a:t>
            </a:r>
          </a:p>
        </p:txBody>
      </p:sp>
      <p:pic>
        <p:nvPicPr>
          <p:cNvPr id="4098" name="Picture 2" descr="Collaboration at the Heart of Successful Change Initiatives">
            <a:extLst>
              <a:ext uri="{FF2B5EF4-FFF2-40B4-BE49-F238E27FC236}">
                <a16:creationId xmlns:a16="http://schemas.microsoft.com/office/drawing/2014/main" id="{841669F3-3A21-4DB1-84A4-B72CDB694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7" y="2009775"/>
            <a:ext cx="4690184" cy="248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23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1F545D-EFC6-4292-A41D-186A85833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E59E7-4ACA-354D-B7B9-2DF31F54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4787DD-06B4-425A-95F8-24F451B0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785304"/>
            <a:ext cx="6029325" cy="86804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8" name="Picture 2" descr="Become an Adult Literacy Advocate | ProLiteracy">
            <a:extLst>
              <a:ext uri="{FF2B5EF4-FFF2-40B4-BE49-F238E27FC236}">
                <a16:creationId xmlns:a16="http://schemas.microsoft.com/office/drawing/2014/main" id="{0F09F2F6-575B-46C2-9C6C-9BFD823B3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04" y="1329266"/>
            <a:ext cx="3833284" cy="38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663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1F545D-EFC6-4292-A41D-186A85833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E59E7-4ACA-354D-B7B9-2DF31F54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4787DD-06B4-425A-95F8-24F451B0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1143000"/>
            <a:ext cx="4170361" cy="86804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Summit Center</a:t>
            </a:r>
          </a:p>
        </p:txBody>
      </p:sp>
      <p:pic>
        <p:nvPicPr>
          <p:cNvPr id="5122" name="Picture 2" descr="Patient retention in clinical trials: a thank you goes far">
            <a:extLst>
              <a:ext uri="{FF2B5EF4-FFF2-40B4-BE49-F238E27FC236}">
                <a16:creationId xmlns:a16="http://schemas.microsoft.com/office/drawing/2014/main" id="{77EDEF82-3DF7-4FD1-B0A5-95EFDF72F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902619"/>
            <a:ext cx="4587484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78A2F90-7E23-4C95-821F-B34701B5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962" y="2011041"/>
            <a:ext cx="1526381" cy="1526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E17C3B-D74E-4B2F-BC54-72ABF7A2AB22}"/>
              </a:ext>
            </a:extLst>
          </p:cNvPr>
          <p:cNvSpPr txBox="1"/>
          <p:nvPr/>
        </p:nvSpPr>
        <p:spPr>
          <a:xfrm>
            <a:off x="6962775" y="3801219"/>
            <a:ext cx="31398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Special Thank you to: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-Gretchen Abdulla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-Dineen Harvey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-Ross Naber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-Johanna Shaflucas</a:t>
            </a:r>
          </a:p>
        </p:txBody>
      </p:sp>
    </p:spTree>
    <p:extLst>
      <p:ext uri="{BB962C8B-B14F-4D97-AF65-F5344CB8AC3E}">
        <p14:creationId xmlns:p14="http://schemas.microsoft.com/office/powerpoint/2010/main" val="2532156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F1138-04AD-46D8-97F1-FABE8190864C}"/>
              </a:ext>
            </a:extLst>
          </p:cNvPr>
          <p:cNvSpPr txBox="1"/>
          <p:nvPr/>
        </p:nvSpPr>
        <p:spPr>
          <a:xfrm>
            <a:off x="676276" y="2562225"/>
            <a:ext cx="111633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Bowman, K.S., Suarez, V.D., &amp; Weiss, M.J. (2021). Standards for Interprofessional Collaboration in the Treatment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Individuals with Autism. Behavioral Analysis in Practice, 14: 1191-1208.</a:t>
            </a:r>
          </a:p>
          <a:p>
            <a:endParaRPr lang="en-US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D’Amour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D.,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Ferrada-Videla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M., San Martin Rodriguez, L. &amp; Beaulieu, M.D. (2005). The Conceptual Basis for Interprofessional Collaboration: Core Concepts and Theoretical Frameworks. Journal of Interprofessional Care, 19: 116-131.</a:t>
            </a:r>
            <a:endParaRPr lang="en-US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Clercq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H., &amp;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Peeters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T. (2007). A partnership between parents and professionals. In J. M. Pérez, M. González, M. L.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Comí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C. Nieto (Eds.), </a:t>
            </a:r>
            <a:r>
              <a:rPr lang="en-US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developments in autism: The future is today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(pp. 310–340). London: Jessica Kingsley Publishers.</a:t>
            </a:r>
          </a:p>
          <a:p>
            <a:endParaRPr 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Morris, R., Greenblatt, A., &amp; Saini, M. (2019), Healthcare Providers’ Experiences with Autism: A Scoping Review. Journal of Autism and Developmental Disorders, 49: 2374-2388.</a:t>
            </a:r>
          </a:p>
          <a:p>
            <a:endParaRPr 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Smith-Young, J., Chafe, R.,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Audas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&amp; Gustafson, D.L. (2022). “I Know How to Advocate”: Parents’ Experiences in Advocating for Children and Youth Diagnosed with Autism Spectrum Disorder. Health Services Insights, 15: 1-11.</a:t>
            </a:r>
          </a:p>
          <a:p>
            <a:endParaRPr 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Swiezy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Stuart, M. &amp;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Korzekwa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(2008). Bridging for Success in Autism: Training and Collaboration Across Medical, Educational, and Community Systems. Child and Adolescent Psychiatric Clinics of North America, 17: 907-922.</a:t>
            </a:r>
          </a:p>
          <a:p>
            <a:endParaRPr 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447" y="1089208"/>
            <a:ext cx="4322968" cy="1735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this Important?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2</a:t>
            </a:fld>
            <a:endParaRPr lang="en-US" dirty="0"/>
          </a:p>
        </p:txBody>
      </p:sp>
      <p:pic>
        <p:nvPicPr>
          <p:cNvPr id="4098" name="Picture 2" descr="Collaboration: Let's make it happen - Special Education Advocacy &amp;  Consultation">
            <a:extLst>
              <a:ext uri="{FF2B5EF4-FFF2-40B4-BE49-F238E27FC236}">
                <a16:creationId xmlns:a16="http://schemas.microsoft.com/office/drawing/2014/main" id="{4A75CC56-37EE-47C8-819D-6C27EDD5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61" y="1155661"/>
            <a:ext cx="5483645" cy="52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Summit Center Autism Walk">
            <a:extLst>
              <a:ext uri="{FF2B5EF4-FFF2-40B4-BE49-F238E27FC236}">
                <a16:creationId xmlns:a16="http://schemas.microsoft.com/office/drawing/2014/main" id="{E2028FB2-CBFD-4BE5-8350-FCD114A67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1" y="2958957"/>
            <a:ext cx="4692009" cy="147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3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The Importance of Advocacy—Why You Need to Be Involved">
            <a:extLst>
              <a:ext uri="{FF2B5EF4-FFF2-40B4-BE49-F238E27FC236}">
                <a16:creationId xmlns:a16="http://schemas.microsoft.com/office/drawing/2014/main" id="{5C71E186-750F-4ED7-B6DD-74D43D503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3" y="2300679"/>
            <a:ext cx="4178074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43B2E96-C728-4543-AE0C-2E0A3DBF2F69}"/>
              </a:ext>
            </a:extLst>
          </p:cNvPr>
          <p:cNvSpPr txBox="1"/>
          <p:nvPr/>
        </p:nvSpPr>
        <p:spPr>
          <a:xfrm>
            <a:off x="6010275" y="998281"/>
            <a:ext cx="4083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Advocacy?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E83871-2A01-4A0D-A3D6-E8ADF83A2589}"/>
              </a:ext>
            </a:extLst>
          </p:cNvPr>
          <p:cNvSpPr txBox="1"/>
          <p:nvPr/>
        </p:nvSpPr>
        <p:spPr>
          <a:xfrm>
            <a:off x="4977738" y="2470304"/>
            <a:ext cx="6950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“The act or process of supporting a cause”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5E573C-B61D-4C1A-9E2C-75EA617573C5}"/>
              </a:ext>
            </a:extLst>
          </p:cNvPr>
          <p:cNvSpPr txBox="1"/>
          <p:nvPr/>
        </p:nvSpPr>
        <p:spPr>
          <a:xfrm>
            <a:off x="5184013" y="3864476"/>
            <a:ext cx="65383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Advocacy in ASD literature is any action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taken on behalf of a child with ASD to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“ensure adequate support, proper level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care, and basic human rights.”</a:t>
            </a:r>
          </a:p>
        </p:txBody>
      </p:sp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4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3B2E96-C728-4543-AE0C-2E0A3DBF2F69}"/>
              </a:ext>
            </a:extLst>
          </p:cNvPr>
          <p:cNvSpPr txBox="1"/>
          <p:nvPr/>
        </p:nvSpPr>
        <p:spPr>
          <a:xfrm>
            <a:off x="5525578" y="1134878"/>
            <a:ext cx="482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Collaboration?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E83871-2A01-4A0D-A3D6-E8ADF83A2589}"/>
              </a:ext>
            </a:extLst>
          </p:cNvPr>
          <p:cNvSpPr txBox="1"/>
          <p:nvPr/>
        </p:nvSpPr>
        <p:spPr>
          <a:xfrm>
            <a:off x="5797180" y="2544102"/>
            <a:ext cx="4622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“To work jointly with others 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5E573C-B61D-4C1A-9E2C-75EA617573C5}"/>
              </a:ext>
            </a:extLst>
          </p:cNvPr>
          <p:cNvSpPr txBox="1"/>
          <p:nvPr/>
        </p:nvSpPr>
        <p:spPr>
          <a:xfrm>
            <a:off x="5193539" y="3790678"/>
            <a:ext cx="68066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ASD, the complex symptomology and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 rates of comorbid diagnoses, require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treatment across a range of professional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disciplines, and in a range of settings.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lentless Collaboration catalyzes Customer Retention">
            <a:extLst>
              <a:ext uri="{FF2B5EF4-FFF2-40B4-BE49-F238E27FC236}">
                <a16:creationId xmlns:a16="http://schemas.microsoft.com/office/drawing/2014/main" id="{B36DBBBB-3C70-4B92-9634-74FB49AD1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3" y="2307272"/>
            <a:ext cx="4347567" cy="224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68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5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3B2E96-C728-4543-AE0C-2E0A3DBF2F69}"/>
              </a:ext>
            </a:extLst>
          </p:cNvPr>
          <p:cNvSpPr txBox="1"/>
          <p:nvPr/>
        </p:nvSpPr>
        <p:spPr>
          <a:xfrm>
            <a:off x="5260911" y="1178661"/>
            <a:ext cx="592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Relationship Between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Advocacy and Collaboration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5E573C-B61D-4C1A-9E2C-75EA617573C5}"/>
              </a:ext>
            </a:extLst>
          </p:cNvPr>
          <p:cNvSpPr txBox="1"/>
          <p:nvPr/>
        </p:nvSpPr>
        <p:spPr>
          <a:xfrm>
            <a:off x="5174949" y="2885565"/>
            <a:ext cx="66575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“Collaborative Advocacy is an approach to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advocating for children with disabilities that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utilizes collaborative problem-solving skills and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relationship-strengthening strategies to resolve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disagreements.”</a:t>
            </a:r>
          </a:p>
        </p:txBody>
      </p:sp>
      <p:pic>
        <p:nvPicPr>
          <p:cNvPr id="3074" name="Picture 2" descr="Practical Collaboration: How to Actually Achieve Collaboration in an  Organization – HARMAN Professional Solutions Insights">
            <a:extLst>
              <a:ext uri="{FF2B5EF4-FFF2-40B4-BE49-F238E27FC236}">
                <a16:creationId xmlns:a16="http://schemas.microsoft.com/office/drawing/2014/main" id="{30A4780D-88DA-4C94-BCB1-CF3808CEF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7" y="2071654"/>
            <a:ext cx="3907197" cy="28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54D1B7-9F4E-4304-8FE2-5E5A785C34CA}"/>
              </a:ext>
            </a:extLst>
          </p:cNvPr>
          <p:cNvSpPr txBox="1"/>
          <p:nvPr/>
        </p:nvSpPr>
        <p:spPr>
          <a:xfrm>
            <a:off x="5174949" y="5145135"/>
            <a:ext cx="6528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short, we can better meet the needs of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person with ASD, when we work together.</a:t>
            </a:r>
          </a:p>
        </p:txBody>
      </p:sp>
    </p:spTree>
    <p:extLst>
      <p:ext uri="{BB962C8B-B14F-4D97-AF65-F5344CB8AC3E}">
        <p14:creationId xmlns:p14="http://schemas.microsoft.com/office/powerpoint/2010/main" val="203336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6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3B2E96-C728-4543-AE0C-2E0A3DBF2F69}"/>
              </a:ext>
            </a:extLst>
          </p:cNvPr>
          <p:cNvSpPr txBox="1"/>
          <p:nvPr/>
        </p:nvSpPr>
        <p:spPr>
          <a:xfrm>
            <a:off x="5982778" y="740250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Who is Involved?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A1941-38ED-4DA7-BA82-63D7912D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1700212"/>
            <a:ext cx="6753225" cy="4455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4E9E59-0A46-496B-95CC-3C11AC5E19E1}"/>
              </a:ext>
            </a:extLst>
          </p:cNvPr>
          <p:cNvSpPr txBox="1"/>
          <p:nvPr/>
        </p:nvSpPr>
        <p:spPr>
          <a:xfrm>
            <a:off x="4914900" y="6001380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from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Swiezy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(2008)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2136B-0328-46F0-B474-78FDDAD882F4}"/>
              </a:ext>
            </a:extLst>
          </p:cNvPr>
          <p:cNvSpPr txBox="1"/>
          <p:nvPr/>
        </p:nvSpPr>
        <p:spPr>
          <a:xfrm>
            <a:off x="590550" y="5384285"/>
            <a:ext cx="4075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be an advocate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involved in collaboration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1F2C8-0EDB-45C8-9705-B444FC9D4119}"/>
              </a:ext>
            </a:extLst>
          </p:cNvPr>
          <p:cNvSpPr txBox="1"/>
          <p:nvPr/>
        </p:nvSpPr>
        <p:spPr>
          <a:xfrm>
            <a:off x="590550" y="1461829"/>
            <a:ext cx="409952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-Parents and Caregivers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-Group Homes/Residential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Treatment Providers/After School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Care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-Medical Providers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-Clinical Psychologists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-Social Workers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-Care Coordinators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-Behavior Support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-Special Education Teachers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-TAs, CAs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-SLPs, PT, 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D0C99-138F-4773-ABB3-7C8ECE7FD5DF}"/>
              </a:ext>
            </a:extLst>
          </p:cNvPr>
          <p:cNvSpPr txBox="1"/>
          <p:nvPr/>
        </p:nvSpPr>
        <p:spPr>
          <a:xfrm>
            <a:off x="506231" y="801805"/>
            <a:ext cx="3977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Multi-Disciplinary Team:</a:t>
            </a:r>
          </a:p>
        </p:txBody>
      </p:sp>
    </p:spTree>
    <p:extLst>
      <p:ext uri="{BB962C8B-B14F-4D97-AF65-F5344CB8AC3E}">
        <p14:creationId xmlns:p14="http://schemas.microsoft.com/office/powerpoint/2010/main" val="296904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9" y="983832"/>
            <a:ext cx="6029325" cy="140017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to Advocacy and Collaboration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69724-8A28-439D-9C8B-98E04DB82AF8}"/>
              </a:ext>
            </a:extLst>
          </p:cNvPr>
          <p:cNvSpPr txBox="1"/>
          <p:nvPr/>
        </p:nvSpPr>
        <p:spPr>
          <a:xfrm>
            <a:off x="6096000" y="2463591"/>
            <a:ext cx="5216493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Professionals must blend a variety of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strategies based on an individual’s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strengths, learning style, and needs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Research shows: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-enhanced problem solving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-increased efficiency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-access to additional resources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-consistency in programming/intervention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-better maintenance of acquired skills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Why Your Company Needs More Collaboration">
            <a:extLst>
              <a:ext uri="{FF2B5EF4-FFF2-40B4-BE49-F238E27FC236}">
                <a16:creationId xmlns:a16="http://schemas.microsoft.com/office/drawing/2014/main" id="{69F79333-F3AB-485C-9A39-9297AE8C5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2" y="2223421"/>
            <a:ext cx="4473216" cy="23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7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63416"/>
            <a:ext cx="6029325" cy="140017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to Successful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 and Collaboration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8</a:t>
            </a:fld>
            <a:endParaRPr lang="en-US" dirty="0"/>
          </a:p>
        </p:txBody>
      </p:sp>
      <p:pic>
        <p:nvPicPr>
          <p:cNvPr id="2050" name="Picture 2" descr="Too many cooks in the kitchen - YouTube">
            <a:extLst>
              <a:ext uri="{FF2B5EF4-FFF2-40B4-BE49-F238E27FC236}">
                <a16:creationId xmlns:a16="http://schemas.microsoft.com/office/drawing/2014/main" id="{06117154-74A9-4B25-9589-B2E2060C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38" y="1854820"/>
            <a:ext cx="3204735" cy="240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369724-8A28-439D-9C8B-98E04DB82AF8}"/>
              </a:ext>
            </a:extLst>
          </p:cNvPr>
          <p:cNvSpPr txBox="1"/>
          <p:nvPr/>
        </p:nvSpPr>
        <p:spPr>
          <a:xfrm>
            <a:off x="6361055" y="4594576"/>
            <a:ext cx="4859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so many disciplines involved,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differences arise…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8F7CE-5950-4BEC-A152-BF3ED1DC0829}"/>
              </a:ext>
            </a:extLst>
          </p:cNvPr>
          <p:cNvSpPr txBox="1"/>
          <p:nvPr/>
        </p:nvSpPr>
        <p:spPr>
          <a:xfrm>
            <a:off x="6251765" y="2739826"/>
            <a:ext cx="4871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“It is unrealistic to think that simply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bringing professionals together in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teams will lead to collaboration.”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AF9BE-4FCE-4DB2-944C-536BA983739F}"/>
              </a:ext>
            </a:extLst>
          </p:cNvPr>
          <p:cNvSpPr txBox="1"/>
          <p:nvPr/>
        </p:nvSpPr>
        <p:spPr>
          <a:xfrm>
            <a:off x="6361055" y="6118033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D’Amour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(2005)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9247F-054D-4DCF-90D4-3B9D48843EC2}"/>
              </a:ext>
            </a:extLst>
          </p:cNvPr>
          <p:cNvSpPr txBox="1"/>
          <p:nvPr/>
        </p:nvSpPr>
        <p:spPr>
          <a:xfrm>
            <a:off x="1175963" y="4810020"/>
            <a:ext cx="404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“Too many cooks in the kitchen…”</a:t>
            </a:r>
          </a:p>
        </p:txBody>
      </p:sp>
    </p:spTree>
    <p:extLst>
      <p:ext uri="{BB962C8B-B14F-4D97-AF65-F5344CB8AC3E}">
        <p14:creationId xmlns:p14="http://schemas.microsoft.com/office/powerpoint/2010/main" val="227435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219" y="983832"/>
            <a:ext cx="4838699" cy="140017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and Caregiver Perspectives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42004-C646-4F5C-A6E1-9E2B823F567A}"/>
              </a:ext>
            </a:extLst>
          </p:cNvPr>
          <p:cNvSpPr txBox="1"/>
          <p:nvPr/>
        </p:nvSpPr>
        <p:spPr>
          <a:xfrm>
            <a:off x="6050574" y="2551275"/>
            <a:ext cx="60580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“He was the type of doctor who was patronizing you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like he thought that everybody was like at this intellectual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and then he was here – it was terrible, and he would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be open minded and he was just stuck in his run and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was no way to discuss it in a very free way.”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CD63C-319D-4BFA-8D1B-6889F107BC2E}"/>
              </a:ext>
            </a:extLst>
          </p:cNvPr>
          <p:cNvSpPr txBox="1"/>
          <p:nvPr/>
        </p:nvSpPr>
        <p:spPr>
          <a:xfrm>
            <a:off x="5967219" y="4530946"/>
            <a:ext cx="62247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“I’m a very strong advocate and I’ve kicked doors, but I had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work really hard…I’ve been yelling and screaming 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top of my lungs sometimes to get him where he is…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that’s basically how we’ve navigated through the system.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…(our son) has fell through the cracks many, many, many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-too many times.”</a:t>
            </a:r>
          </a:p>
          <a:p>
            <a:endParaRPr lang="en-US" dirty="0"/>
          </a:p>
        </p:txBody>
      </p:sp>
      <p:pic>
        <p:nvPicPr>
          <p:cNvPr id="3074" name="Picture 2" descr="Early Intervention; Evidence-based Treatment - Autism Research Institute">
            <a:extLst>
              <a:ext uri="{FF2B5EF4-FFF2-40B4-BE49-F238E27FC236}">
                <a16:creationId xmlns:a16="http://schemas.microsoft.com/office/drawing/2014/main" id="{8E6F8DBD-5C5B-4E69-A050-CC2BE439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77" y="1683919"/>
            <a:ext cx="3935767" cy="26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843D5-936A-40BB-B727-94E5E7AA908B}"/>
              </a:ext>
            </a:extLst>
          </p:cNvPr>
          <p:cNvSpPr txBox="1"/>
          <p:nvPr/>
        </p:nvSpPr>
        <p:spPr>
          <a:xfrm>
            <a:off x="490732" y="4781550"/>
            <a:ext cx="5362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“I’m my child’s expert…I’ll take their advice if I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it’s what’s best and it fits for him.”  </a:t>
            </a:r>
          </a:p>
        </p:txBody>
      </p:sp>
    </p:spTree>
    <p:extLst>
      <p:ext uri="{BB962C8B-B14F-4D97-AF65-F5344CB8AC3E}">
        <p14:creationId xmlns:p14="http://schemas.microsoft.com/office/powerpoint/2010/main" val="3645463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f941d86-42ee-442e-aa2a-9920af87fb5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F91EC5B6A7C4C91D2EB5F8CDBDCE6" ma:contentTypeVersion="8" ma:contentTypeDescription="Create a new document." ma:contentTypeScope="" ma:versionID="af36cff5d6d3c46e769a9c5fbb4af37f">
  <xsd:schema xmlns:xsd="http://www.w3.org/2001/XMLSchema" xmlns:xs="http://www.w3.org/2001/XMLSchema" xmlns:p="http://schemas.microsoft.com/office/2006/metadata/properties" xmlns:ns2="6f941d86-42ee-442e-aa2a-9920af87fb54" xmlns:ns3="ff2dee68-cb5d-4403-acff-b9830f19cd42" targetNamespace="http://schemas.microsoft.com/office/2006/metadata/properties" ma:root="true" ma:fieldsID="8d946c9f81b90b2d66dd0182d6627b12" ns2:_="" ns3:_="">
    <xsd:import namespace="6f941d86-42ee-442e-aa2a-9920af87fb54"/>
    <xsd:import namespace="ff2dee68-cb5d-4403-acff-b9830f19cd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41d86-42ee-442e-aa2a-9920af87fb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dee68-cb5d-4403-acff-b9830f19cd4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83CA34-C6E2-49BA-ACFF-78ADEC0C28F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E5B1A1-B4B0-43CE-AFC8-D5786793B5D3}"/>
</file>

<file path=docProps/app.xml><?xml version="1.0" encoding="utf-8"?>
<Properties xmlns="http://schemas.openxmlformats.org/officeDocument/2006/extended-properties" xmlns:vt="http://schemas.openxmlformats.org/officeDocument/2006/docPropsVTypes">
  <Template>Beginning of the year procedures</Template>
  <TotalTime>532</TotalTime>
  <Words>1216</Words>
  <Application>Microsoft Office PowerPoint</Application>
  <PresentationFormat>Widescreen</PresentationFormat>
  <Paragraphs>197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 Boardroom</vt:lpstr>
      <vt:lpstr>Strategies for Effective Advocacy for Children with Autism</vt:lpstr>
      <vt:lpstr>Why is this Important?</vt:lpstr>
      <vt:lpstr>PowerPoint Presentation</vt:lpstr>
      <vt:lpstr>PowerPoint Presentation</vt:lpstr>
      <vt:lpstr>PowerPoint Presentation</vt:lpstr>
      <vt:lpstr>PowerPoint Presentation</vt:lpstr>
      <vt:lpstr>Benefits to Advocacy and Collaboration</vt:lpstr>
      <vt:lpstr>Barriers to Successful Advocacy and Collaboration</vt:lpstr>
      <vt:lpstr>Parent and Caregiver Perspectives</vt:lpstr>
      <vt:lpstr>Barriers to Advocacy for Caregivers</vt:lpstr>
      <vt:lpstr>Clinician Perspectives</vt:lpstr>
      <vt:lpstr>Barriers to Advocacy for Clinicians</vt:lpstr>
      <vt:lpstr>Breaking Down Barriers for Clinicians</vt:lpstr>
      <vt:lpstr>Breaking Down Barriers (Continued)</vt:lpstr>
      <vt:lpstr>General Tips for All</vt:lpstr>
      <vt:lpstr>Questions?</vt:lpstr>
      <vt:lpstr>The Summit Center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of the Year Procedures</dc:title>
  <dc:creator>Meyer, Rebecca</dc:creator>
  <cp:lastModifiedBy>Meyer, Rebecca</cp:lastModifiedBy>
  <cp:revision>70</cp:revision>
  <dcterms:created xsi:type="dcterms:W3CDTF">2022-05-20T15:12:50Z</dcterms:created>
  <dcterms:modified xsi:type="dcterms:W3CDTF">2022-05-25T17:41:13Z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0x010100C05F91EC5B6A7C4C91D2EB5F8CDBDCE6</vt:lpwstr>
  </property>
</Properties>
</file>