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Lst>
  <p:sldIdLst>
    <p:sldId id="256"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9" r:id="rId19"/>
    <p:sldId id="271" r:id="rId20"/>
    <p:sldId id="273" r:id="rId21"/>
    <p:sldId id="274" r:id="rId22"/>
    <p:sldId id="275" r:id="rId23"/>
    <p:sldId id="277" r:id="rId24"/>
    <p:sldId id="278" r:id="rId25"/>
    <p:sldId id="276" r:id="rId26"/>
    <p:sldId id="280" r:id="rId27"/>
    <p:sldId id="281" r:id="rId28"/>
    <p:sldId id="282" r:id="rId29"/>
    <p:sldId id="283" r:id="rId30"/>
    <p:sldId id="285" r:id="rId31"/>
    <p:sldId id="286" r:id="rId32"/>
    <p:sldId id="287" r:id="rId33"/>
    <p:sldId id="288" r:id="rId34"/>
    <p:sldId id="294" r:id="rId35"/>
    <p:sldId id="290" r:id="rId36"/>
    <p:sldId id="295" r:id="rId37"/>
    <p:sldId id="291" r:id="rId38"/>
    <p:sldId id="292" r:id="rId39"/>
    <p:sldId id="29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95A504-AEDA-40A0-BAD9-22788B43015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502F568-7C9E-49D5-810D-7EC67DF1E56C}">
      <dgm:prSet/>
      <dgm:spPr/>
      <dgm:t>
        <a:bodyPr/>
        <a:lstStyle/>
        <a:p>
          <a:r>
            <a:rPr lang="en-US" dirty="0"/>
            <a:t>Add them to materials</a:t>
          </a:r>
        </a:p>
      </dgm:t>
    </dgm:pt>
    <dgm:pt modelId="{809F59F1-3A4A-4F6A-A02E-A7B8E5DCDB17}" type="parTrans" cxnId="{4B40F632-8A46-4CC5-B2AE-1A029C5B9C7A}">
      <dgm:prSet/>
      <dgm:spPr/>
      <dgm:t>
        <a:bodyPr/>
        <a:lstStyle/>
        <a:p>
          <a:endParaRPr lang="en-US"/>
        </a:p>
      </dgm:t>
    </dgm:pt>
    <dgm:pt modelId="{98D24A2F-F2FF-4CEE-B8E0-B2E09C3757EF}" type="sibTrans" cxnId="{4B40F632-8A46-4CC5-B2AE-1A029C5B9C7A}">
      <dgm:prSet/>
      <dgm:spPr/>
      <dgm:t>
        <a:bodyPr/>
        <a:lstStyle/>
        <a:p>
          <a:endParaRPr lang="en-US"/>
        </a:p>
      </dgm:t>
    </dgm:pt>
    <dgm:pt modelId="{FE79DFD3-9BB1-49F3-B2D4-9D266615BD0E}">
      <dgm:prSet/>
      <dgm:spPr/>
      <dgm:t>
        <a:bodyPr/>
        <a:lstStyle/>
        <a:p>
          <a:r>
            <a:rPr lang="en-US" dirty="0"/>
            <a:t>Sweeping</a:t>
          </a:r>
        </a:p>
      </dgm:t>
    </dgm:pt>
    <dgm:pt modelId="{33D74882-BC5D-402B-AB5F-F6578BD6BDE3}" type="parTrans" cxnId="{AF2553F4-61FB-4CC8-B3EB-68E1D91E75BF}">
      <dgm:prSet/>
      <dgm:spPr/>
      <dgm:t>
        <a:bodyPr/>
        <a:lstStyle/>
        <a:p>
          <a:endParaRPr lang="en-US"/>
        </a:p>
      </dgm:t>
    </dgm:pt>
    <dgm:pt modelId="{12B04C58-A015-486C-B2C4-1A425D6184FD}" type="sibTrans" cxnId="{AF2553F4-61FB-4CC8-B3EB-68E1D91E75BF}">
      <dgm:prSet/>
      <dgm:spPr/>
      <dgm:t>
        <a:bodyPr/>
        <a:lstStyle/>
        <a:p>
          <a:endParaRPr lang="en-US"/>
        </a:p>
      </dgm:t>
    </dgm:pt>
    <dgm:pt modelId="{C3872757-8D66-419F-8815-0CAA4EEA7085}">
      <dgm:prSet/>
      <dgm:spPr/>
      <dgm:t>
        <a:bodyPr/>
        <a:lstStyle/>
        <a:p>
          <a:r>
            <a:rPr lang="en-US" dirty="0">
              <a:solidFill>
                <a:schemeClr val="accent1">
                  <a:lumMod val="75000"/>
                </a:schemeClr>
              </a:solidFill>
            </a:rPr>
            <a:t>Tape on broom where 2 hands are placed</a:t>
          </a:r>
        </a:p>
      </dgm:t>
    </dgm:pt>
    <dgm:pt modelId="{1E07AD9E-64E6-4E1C-A8B5-3DA22892ED17}" type="parTrans" cxnId="{379EAB99-4A4A-4B02-9E02-0B4BEA91AF95}">
      <dgm:prSet/>
      <dgm:spPr/>
      <dgm:t>
        <a:bodyPr/>
        <a:lstStyle/>
        <a:p>
          <a:endParaRPr lang="en-US"/>
        </a:p>
      </dgm:t>
    </dgm:pt>
    <dgm:pt modelId="{1C6BBE0F-E92F-4E26-98AA-8F5DED4A642D}" type="sibTrans" cxnId="{379EAB99-4A4A-4B02-9E02-0B4BEA91AF95}">
      <dgm:prSet/>
      <dgm:spPr/>
      <dgm:t>
        <a:bodyPr/>
        <a:lstStyle/>
        <a:p>
          <a:endParaRPr lang="en-US"/>
        </a:p>
      </dgm:t>
    </dgm:pt>
    <dgm:pt modelId="{E3A6E37A-00F4-4E83-90DA-AC0242FFB4F4}">
      <dgm:prSet/>
      <dgm:spPr/>
      <dgm:t>
        <a:bodyPr/>
        <a:lstStyle/>
        <a:p>
          <a:r>
            <a:rPr lang="en-US" dirty="0">
              <a:solidFill>
                <a:schemeClr val="accent1">
                  <a:lumMod val="75000"/>
                </a:schemeClr>
              </a:solidFill>
            </a:rPr>
            <a:t>Tape box on floor to sweep into a pile</a:t>
          </a:r>
        </a:p>
      </dgm:t>
    </dgm:pt>
    <dgm:pt modelId="{42141999-B317-4A38-8E43-428AD1033788}" type="parTrans" cxnId="{6DD11B0A-BF08-4BB6-A472-B2318F5548B1}">
      <dgm:prSet/>
      <dgm:spPr/>
      <dgm:t>
        <a:bodyPr/>
        <a:lstStyle/>
        <a:p>
          <a:endParaRPr lang="en-US"/>
        </a:p>
      </dgm:t>
    </dgm:pt>
    <dgm:pt modelId="{0DF2BDCB-0ABA-48C2-9594-7E4FD331451B}" type="sibTrans" cxnId="{6DD11B0A-BF08-4BB6-A472-B2318F5548B1}">
      <dgm:prSet/>
      <dgm:spPr/>
      <dgm:t>
        <a:bodyPr/>
        <a:lstStyle/>
        <a:p>
          <a:endParaRPr lang="en-US"/>
        </a:p>
      </dgm:t>
    </dgm:pt>
    <dgm:pt modelId="{15A38255-E7A3-4BEE-AD87-6854E8FCA35E}">
      <dgm:prSet/>
      <dgm:spPr/>
      <dgm:t>
        <a:bodyPr/>
        <a:lstStyle/>
        <a:p>
          <a:r>
            <a:rPr lang="en-US" dirty="0"/>
            <a:t>Microwave use</a:t>
          </a:r>
        </a:p>
      </dgm:t>
    </dgm:pt>
    <dgm:pt modelId="{A349DFC4-9219-470E-B7C1-C4D04E9DCA6B}" type="parTrans" cxnId="{B6477624-0E79-46DD-9B49-20AE75D0D559}">
      <dgm:prSet/>
      <dgm:spPr/>
      <dgm:t>
        <a:bodyPr/>
        <a:lstStyle/>
        <a:p>
          <a:endParaRPr lang="en-US"/>
        </a:p>
      </dgm:t>
    </dgm:pt>
    <dgm:pt modelId="{DF3A2250-8808-426D-9B0B-88A67F653403}" type="sibTrans" cxnId="{B6477624-0E79-46DD-9B49-20AE75D0D559}">
      <dgm:prSet/>
      <dgm:spPr/>
      <dgm:t>
        <a:bodyPr/>
        <a:lstStyle/>
        <a:p>
          <a:endParaRPr lang="en-US"/>
        </a:p>
      </dgm:t>
    </dgm:pt>
    <dgm:pt modelId="{11162364-91F1-48DB-80FC-79497A01EB6D}">
      <dgm:prSet/>
      <dgm:spPr/>
      <dgm:t>
        <a:bodyPr/>
        <a:lstStyle/>
        <a:p>
          <a:r>
            <a:rPr lang="en-US" dirty="0">
              <a:solidFill>
                <a:schemeClr val="accent1">
                  <a:lumMod val="75000"/>
                </a:schemeClr>
              </a:solidFill>
            </a:rPr>
            <a:t>Place colored stickers on numbers for correct time (ex: red for pizza)</a:t>
          </a:r>
        </a:p>
      </dgm:t>
    </dgm:pt>
    <dgm:pt modelId="{8C921B3F-35CF-4A6E-9E29-B996A1B0020C}" type="parTrans" cxnId="{46255F8B-C0C1-4FED-8DE7-B2B5651F9AA4}">
      <dgm:prSet/>
      <dgm:spPr/>
      <dgm:t>
        <a:bodyPr/>
        <a:lstStyle/>
        <a:p>
          <a:endParaRPr lang="en-US"/>
        </a:p>
      </dgm:t>
    </dgm:pt>
    <dgm:pt modelId="{D64822FA-3A12-480E-A5F1-0DD3973EF31D}" type="sibTrans" cxnId="{46255F8B-C0C1-4FED-8DE7-B2B5651F9AA4}">
      <dgm:prSet/>
      <dgm:spPr/>
      <dgm:t>
        <a:bodyPr/>
        <a:lstStyle/>
        <a:p>
          <a:endParaRPr lang="en-US"/>
        </a:p>
      </dgm:t>
    </dgm:pt>
    <dgm:pt modelId="{2BF32663-286B-4C71-AE2D-84555D08891A}">
      <dgm:prSet/>
      <dgm:spPr/>
      <dgm:t>
        <a:bodyPr/>
        <a:lstStyle/>
        <a:p>
          <a:r>
            <a:rPr lang="en-US" dirty="0"/>
            <a:t>Add them to storage locations</a:t>
          </a:r>
        </a:p>
      </dgm:t>
    </dgm:pt>
    <dgm:pt modelId="{513E8466-1BF5-428D-AA14-D809A216BF92}" type="parTrans" cxnId="{924F3C9B-EBF4-4DC3-A1A5-4655F020C5C5}">
      <dgm:prSet/>
      <dgm:spPr/>
      <dgm:t>
        <a:bodyPr/>
        <a:lstStyle/>
        <a:p>
          <a:endParaRPr lang="en-US"/>
        </a:p>
      </dgm:t>
    </dgm:pt>
    <dgm:pt modelId="{872C7E28-3657-4FA0-8315-7D527E9DBF16}" type="sibTrans" cxnId="{924F3C9B-EBF4-4DC3-A1A5-4655F020C5C5}">
      <dgm:prSet/>
      <dgm:spPr/>
      <dgm:t>
        <a:bodyPr/>
        <a:lstStyle/>
        <a:p>
          <a:endParaRPr lang="en-US"/>
        </a:p>
      </dgm:t>
    </dgm:pt>
    <dgm:pt modelId="{C08D3BBA-15CA-4F7B-89D3-48A24A887B2D}">
      <dgm:prSet/>
      <dgm:spPr/>
      <dgm:t>
        <a:bodyPr/>
        <a:lstStyle/>
        <a:p>
          <a:r>
            <a:rPr lang="en-US" dirty="0"/>
            <a:t>Cabinets/drawers for groceries, snack items, cleaners, dishes, clothes, etc. </a:t>
          </a:r>
        </a:p>
      </dgm:t>
    </dgm:pt>
    <dgm:pt modelId="{84E83481-3EFB-4E25-B0F2-5685119BBCEC}" type="parTrans" cxnId="{A0BD34A2-D7CF-4882-82C7-02D2985C63E6}">
      <dgm:prSet/>
      <dgm:spPr/>
      <dgm:t>
        <a:bodyPr/>
        <a:lstStyle/>
        <a:p>
          <a:endParaRPr lang="en-US"/>
        </a:p>
      </dgm:t>
    </dgm:pt>
    <dgm:pt modelId="{153B8F4F-79FF-45DA-B98A-879419575B6C}" type="sibTrans" cxnId="{A0BD34A2-D7CF-4882-82C7-02D2985C63E6}">
      <dgm:prSet/>
      <dgm:spPr/>
      <dgm:t>
        <a:bodyPr/>
        <a:lstStyle/>
        <a:p>
          <a:endParaRPr lang="en-US"/>
        </a:p>
      </dgm:t>
    </dgm:pt>
    <dgm:pt modelId="{D25F9829-0A80-4E72-83A4-A2A512108CA3}" type="pres">
      <dgm:prSet presAssocID="{7995A504-AEDA-40A0-BAD9-22788B430150}" presName="linear" presStyleCnt="0">
        <dgm:presLayoutVars>
          <dgm:animLvl val="lvl"/>
          <dgm:resizeHandles val="exact"/>
        </dgm:presLayoutVars>
      </dgm:prSet>
      <dgm:spPr/>
    </dgm:pt>
    <dgm:pt modelId="{EF2A582D-BE41-46FD-86D0-7A2C2298DE21}" type="pres">
      <dgm:prSet presAssocID="{4502F568-7C9E-49D5-810D-7EC67DF1E56C}" presName="parentText" presStyleLbl="node1" presStyleIdx="0" presStyleCnt="2">
        <dgm:presLayoutVars>
          <dgm:chMax val="0"/>
          <dgm:bulletEnabled val="1"/>
        </dgm:presLayoutVars>
      </dgm:prSet>
      <dgm:spPr/>
    </dgm:pt>
    <dgm:pt modelId="{3E94F871-CCB3-4029-8A22-E5B49040747C}" type="pres">
      <dgm:prSet presAssocID="{4502F568-7C9E-49D5-810D-7EC67DF1E56C}" presName="childText" presStyleLbl="revTx" presStyleIdx="0" presStyleCnt="2">
        <dgm:presLayoutVars>
          <dgm:bulletEnabled val="1"/>
        </dgm:presLayoutVars>
      </dgm:prSet>
      <dgm:spPr/>
    </dgm:pt>
    <dgm:pt modelId="{98C1E2E5-C10A-4A73-B841-918AE839A640}" type="pres">
      <dgm:prSet presAssocID="{2BF32663-286B-4C71-AE2D-84555D08891A}" presName="parentText" presStyleLbl="node1" presStyleIdx="1" presStyleCnt="2">
        <dgm:presLayoutVars>
          <dgm:chMax val="0"/>
          <dgm:bulletEnabled val="1"/>
        </dgm:presLayoutVars>
      </dgm:prSet>
      <dgm:spPr/>
    </dgm:pt>
    <dgm:pt modelId="{ACAFE80A-F49A-4410-840D-38AE8FBD8633}" type="pres">
      <dgm:prSet presAssocID="{2BF32663-286B-4C71-AE2D-84555D08891A}" presName="childText" presStyleLbl="revTx" presStyleIdx="1" presStyleCnt="2">
        <dgm:presLayoutVars>
          <dgm:bulletEnabled val="1"/>
        </dgm:presLayoutVars>
      </dgm:prSet>
      <dgm:spPr/>
    </dgm:pt>
  </dgm:ptLst>
  <dgm:cxnLst>
    <dgm:cxn modelId="{6DD11B0A-BF08-4BB6-A472-B2318F5548B1}" srcId="{FE79DFD3-9BB1-49F3-B2D4-9D266615BD0E}" destId="{E3A6E37A-00F4-4E83-90DA-AC0242FFB4F4}" srcOrd="1" destOrd="0" parTransId="{42141999-B317-4A38-8E43-428AD1033788}" sibTransId="{0DF2BDCB-0ABA-48C2-9594-7E4FD331451B}"/>
    <dgm:cxn modelId="{8FC22E0F-529F-48E1-AE09-8392C0B29928}" type="presOf" srcId="{7995A504-AEDA-40A0-BAD9-22788B430150}" destId="{D25F9829-0A80-4E72-83A4-A2A512108CA3}" srcOrd="0" destOrd="0" presId="urn:microsoft.com/office/officeart/2005/8/layout/vList2"/>
    <dgm:cxn modelId="{B6477624-0E79-46DD-9B49-20AE75D0D559}" srcId="{4502F568-7C9E-49D5-810D-7EC67DF1E56C}" destId="{15A38255-E7A3-4BEE-AD87-6854E8FCA35E}" srcOrd="1" destOrd="0" parTransId="{A349DFC4-9219-470E-B7C1-C4D04E9DCA6B}" sibTransId="{DF3A2250-8808-426D-9B0B-88A67F653403}"/>
    <dgm:cxn modelId="{0D950B29-4888-473E-B988-54D6506C7AA9}" type="presOf" srcId="{2BF32663-286B-4C71-AE2D-84555D08891A}" destId="{98C1E2E5-C10A-4A73-B841-918AE839A640}" srcOrd="0" destOrd="0" presId="urn:microsoft.com/office/officeart/2005/8/layout/vList2"/>
    <dgm:cxn modelId="{4B40F632-8A46-4CC5-B2AE-1A029C5B9C7A}" srcId="{7995A504-AEDA-40A0-BAD9-22788B430150}" destId="{4502F568-7C9E-49D5-810D-7EC67DF1E56C}" srcOrd="0" destOrd="0" parTransId="{809F59F1-3A4A-4F6A-A02E-A7B8E5DCDB17}" sibTransId="{98D24A2F-F2FF-4CEE-B8E0-B2E09C3757EF}"/>
    <dgm:cxn modelId="{ADDD274F-95CA-4C6E-83CB-461249624BA8}" type="presOf" srcId="{FE79DFD3-9BB1-49F3-B2D4-9D266615BD0E}" destId="{3E94F871-CCB3-4029-8A22-E5B49040747C}" srcOrd="0" destOrd="0" presId="urn:microsoft.com/office/officeart/2005/8/layout/vList2"/>
    <dgm:cxn modelId="{FADC8171-C281-4102-AF2C-2CB53220576B}" type="presOf" srcId="{C08D3BBA-15CA-4F7B-89D3-48A24A887B2D}" destId="{ACAFE80A-F49A-4410-840D-38AE8FBD8633}" srcOrd="0" destOrd="0" presId="urn:microsoft.com/office/officeart/2005/8/layout/vList2"/>
    <dgm:cxn modelId="{E5996A82-B50D-4618-94B8-1B9D16FB081E}" type="presOf" srcId="{11162364-91F1-48DB-80FC-79497A01EB6D}" destId="{3E94F871-CCB3-4029-8A22-E5B49040747C}" srcOrd="0" destOrd="4" presId="urn:microsoft.com/office/officeart/2005/8/layout/vList2"/>
    <dgm:cxn modelId="{46255F8B-C0C1-4FED-8DE7-B2B5651F9AA4}" srcId="{15A38255-E7A3-4BEE-AD87-6854E8FCA35E}" destId="{11162364-91F1-48DB-80FC-79497A01EB6D}" srcOrd="0" destOrd="0" parTransId="{8C921B3F-35CF-4A6E-9E29-B996A1B0020C}" sibTransId="{D64822FA-3A12-480E-A5F1-0DD3973EF31D}"/>
    <dgm:cxn modelId="{62FE5494-4D00-49E9-B9AE-A6F842034763}" type="presOf" srcId="{E3A6E37A-00F4-4E83-90DA-AC0242FFB4F4}" destId="{3E94F871-CCB3-4029-8A22-E5B49040747C}" srcOrd="0" destOrd="2" presId="urn:microsoft.com/office/officeart/2005/8/layout/vList2"/>
    <dgm:cxn modelId="{379EAB99-4A4A-4B02-9E02-0B4BEA91AF95}" srcId="{FE79DFD3-9BB1-49F3-B2D4-9D266615BD0E}" destId="{C3872757-8D66-419F-8815-0CAA4EEA7085}" srcOrd="0" destOrd="0" parTransId="{1E07AD9E-64E6-4E1C-A8B5-3DA22892ED17}" sibTransId="{1C6BBE0F-E92F-4E26-98AA-8F5DED4A642D}"/>
    <dgm:cxn modelId="{924F3C9B-EBF4-4DC3-A1A5-4655F020C5C5}" srcId="{7995A504-AEDA-40A0-BAD9-22788B430150}" destId="{2BF32663-286B-4C71-AE2D-84555D08891A}" srcOrd="1" destOrd="0" parTransId="{513E8466-1BF5-428D-AA14-D809A216BF92}" sibTransId="{872C7E28-3657-4FA0-8315-7D527E9DBF16}"/>
    <dgm:cxn modelId="{CA006AA1-44D3-461F-802E-11D82F11F3D5}" type="presOf" srcId="{15A38255-E7A3-4BEE-AD87-6854E8FCA35E}" destId="{3E94F871-CCB3-4029-8A22-E5B49040747C}" srcOrd="0" destOrd="3" presId="urn:microsoft.com/office/officeart/2005/8/layout/vList2"/>
    <dgm:cxn modelId="{A0BD34A2-D7CF-4882-82C7-02D2985C63E6}" srcId="{2BF32663-286B-4C71-AE2D-84555D08891A}" destId="{C08D3BBA-15CA-4F7B-89D3-48A24A887B2D}" srcOrd="0" destOrd="0" parTransId="{84E83481-3EFB-4E25-B0F2-5685119BBCEC}" sibTransId="{153B8F4F-79FF-45DA-B98A-879419575B6C}"/>
    <dgm:cxn modelId="{D05953A2-2070-4739-B154-9A7B66C68DEA}" type="presOf" srcId="{C3872757-8D66-419F-8815-0CAA4EEA7085}" destId="{3E94F871-CCB3-4029-8A22-E5B49040747C}" srcOrd="0" destOrd="1" presId="urn:microsoft.com/office/officeart/2005/8/layout/vList2"/>
    <dgm:cxn modelId="{54720ADA-07FE-4275-9972-50695AFEB8A1}" type="presOf" srcId="{4502F568-7C9E-49D5-810D-7EC67DF1E56C}" destId="{EF2A582D-BE41-46FD-86D0-7A2C2298DE21}" srcOrd="0" destOrd="0" presId="urn:microsoft.com/office/officeart/2005/8/layout/vList2"/>
    <dgm:cxn modelId="{AF2553F4-61FB-4CC8-B3EB-68E1D91E75BF}" srcId="{4502F568-7C9E-49D5-810D-7EC67DF1E56C}" destId="{FE79DFD3-9BB1-49F3-B2D4-9D266615BD0E}" srcOrd="0" destOrd="0" parTransId="{33D74882-BC5D-402B-AB5F-F6578BD6BDE3}" sibTransId="{12B04C58-A015-486C-B2C4-1A425D6184FD}"/>
    <dgm:cxn modelId="{906289C5-D2BF-4CC2-8419-5F540821A3FE}" type="presParOf" srcId="{D25F9829-0A80-4E72-83A4-A2A512108CA3}" destId="{EF2A582D-BE41-46FD-86D0-7A2C2298DE21}" srcOrd="0" destOrd="0" presId="urn:microsoft.com/office/officeart/2005/8/layout/vList2"/>
    <dgm:cxn modelId="{A139E266-2DC7-42FD-A381-5F07E6B8D4A1}" type="presParOf" srcId="{D25F9829-0A80-4E72-83A4-A2A512108CA3}" destId="{3E94F871-CCB3-4029-8A22-E5B49040747C}" srcOrd="1" destOrd="0" presId="urn:microsoft.com/office/officeart/2005/8/layout/vList2"/>
    <dgm:cxn modelId="{22B95557-AC05-4C87-B7C9-4468BFA7FA86}" type="presParOf" srcId="{D25F9829-0A80-4E72-83A4-A2A512108CA3}" destId="{98C1E2E5-C10A-4A73-B841-918AE839A640}" srcOrd="2" destOrd="0" presId="urn:microsoft.com/office/officeart/2005/8/layout/vList2"/>
    <dgm:cxn modelId="{E276F753-5488-4797-869A-56CCE5FE73CD}" type="presParOf" srcId="{D25F9829-0A80-4E72-83A4-A2A512108CA3}" destId="{ACAFE80A-F49A-4410-840D-38AE8FBD863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A582D-BE41-46FD-86D0-7A2C2298DE21}">
      <dsp:nvSpPr>
        <dsp:cNvPr id="0" name=""/>
        <dsp:cNvSpPr/>
      </dsp:nvSpPr>
      <dsp:spPr>
        <a:xfrm>
          <a:off x="0" y="3385"/>
          <a:ext cx="6051869" cy="74353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Add them to materials</a:t>
          </a:r>
        </a:p>
      </dsp:txBody>
      <dsp:txXfrm>
        <a:off x="36296" y="39681"/>
        <a:ext cx="5979277" cy="670943"/>
      </dsp:txXfrm>
    </dsp:sp>
    <dsp:sp modelId="{3E94F871-CCB3-4029-8A22-E5B49040747C}">
      <dsp:nvSpPr>
        <dsp:cNvPr id="0" name=""/>
        <dsp:cNvSpPr/>
      </dsp:nvSpPr>
      <dsp:spPr>
        <a:xfrm>
          <a:off x="0" y="746920"/>
          <a:ext cx="6051869" cy="243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14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Sweeping</a:t>
          </a:r>
        </a:p>
        <a:p>
          <a:pPr marL="457200" lvl="2" indent="-228600" algn="l" defTabSz="1066800">
            <a:lnSpc>
              <a:spcPct val="90000"/>
            </a:lnSpc>
            <a:spcBef>
              <a:spcPct val="0"/>
            </a:spcBef>
            <a:spcAft>
              <a:spcPct val="20000"/>
            </a:spcAft>
            <a:buChar char="•"/>
          </a:pPr>
          <a:r>
            <a:rPr lang="en-US" sz="2400" kern="1200" dirty="0">
              <a:solidFill>
                <a:schemeClr val="accent1">
                  <a:lumMod val="75000"/>
                </a:schemeClr>
              </a:solidFill>
            </a:rPr>
            <a:t>Tape on broom where 2 hands are placed</a:t>
          </a:r>
        </a:p>
        <a:p>
          <a:pPr marL="457200" lvl="2" indent="-228600" algn="l" defTabSz="1066800">
            <a:lnSpc>
              <a:spcPct val="90000"/>
            </a:lnSpc>
            <a:spcBef>
              <a:spcPct val="0"/>
            </a:spcBef>
            <a:spcAft>
              <a:spcPct val="20000"/>
            </a:spcAft>
            <a:buChar char="•"/>
          </a:pPr>
          <a:r>
            <a:rPr lang="en-US" sz="2400" kern="1200" dirty="0">
              <a:solidFill>
                <a:schemeClr val="accent1">
                  <a:lumMod val="75000"/>
                </a:schemeClr>
              </a:solidFill>
            </a:rPr>
            <a:t>Tape box on floor to sweep into a pile</a:t>
          </a:r>
        </a:p>
        <a:p>
          <a:pPr marL="228600" lvl="1" indent="-228600" algn="l" defTabSz="1066800">
            <a:lnSpc>
              <a:spcPct val="90000"/>
            </a:lnSpc>
            <a:spcBef>
              <a:spcPct val="0"/>
            </a:spcBef>
            <a:spcAft>
              <a:spcPct val="20000"/>
            </a:spcAft>
            <a:buChar char="•"/>
          </a:pPr>
          <a:r>
            <a:rPr lang="en-US" sz="2400" kern="1200" dirty="0"/>
            <a:t>Microwave use</a:t>
          </a:r>
        </a:p>
        <a:p>
          <a:pPr marL="457200" lvl="2" indent="-228600" algn="l" defTabSz="1066800">
            <a:lnSpc>
              <a:spcPct val="90000"/>
            </a:lnSpc>
            <a:spcBef>
              <a:spcPct val="0"/>
            </a:spcBef>
            <a:spcAft>
              <a:spcPct val="20000"/>
            </a:spcAft>
            <a:buChar char="•"/>
          </a:pPr>
          <a:r>
            <a:rPr lang="en-US" sz="2400" kern="1200" dirty="0">
              <a:solidFill>
                <a:schemeClr val="accent1">
                  <a:lumMod val="75000"/>
                </a:schemeClr>
              </a:solidFill>
            </a:rPr>
            <a:t>Place colored stickers on numbers for correct time (ex: red for pizza)</a:t>
          </a:r>
        </a:p>
      </dsp:txBody>
      <dsp:txXfrm>
        <a:off x="0" y="746920"/>
        <a:ext cx="6051869" cy="2438460"/>
      </dsp:txXfrm>
    </dsp:sp>
    <dsp:sp modelId="{98C1E2E5-C10A-4A73-B841-918AE839A640}">
      <dsp:nvSpPr>
        <dsp:cNvPr id="0" name=""/>
        <dsp:cNvSpPr/>
      </dsp:nvSpPr>
      <dsp:spPr>
        <a:xfrm>
          <a:off x="0" y="3185380"/>
          <a:ext cx="6051869" cy="74353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Add them to storage locations</a:t>
          </a:r>
        </a:p>
      </dsp:txBody>
      <dsp:txXfrm>
        <a:off x="36296" y="3221676"/>
        <a:ext cx="5979277" cy="670943"/>
      </dsp:txXfrm>
    </dsp:sp>
    <dsp:sp modelId="{ACAFE80A-F49A-4410-840D-38AE8FBD8633}">
      <dsp:nvSpPr>
        <dsp:cNvPr id="0" name=""/>
        <dsp:cNvSpPr/>
      </dsp:nvSpPr>
      <dsp:spPr>
        <a:xfrm>
          <a:off x="0" y="3928915"/>
          <a:ext cx="6051869" cy="75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14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Cabinets/drawers for groceries, snack items, cleaners, dishes, clothes, etc. </a:t>
          </a:r>
        </a:p>
      </dsp:txBody>
      <dsp:txXfrm>
        <a:off x="0" y="3928915"/>
        <a:ext cx="6051869" cy="75399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8T20:49:03.929"/>
    </inkml:context>
    <inkml:brush xml:id="br0">
      <inkml:brushProperty name="width" value="0.5" units="cm"/>
      <inkml:brushProperty name="height" value="1" units="cm"/>
      <inkml:brushProperty name="tip" value="rectangle"/>
      <inkml:brushProperty name="rasterOp" value="maskPen"/>
      <inkml:brushProperty name="ignorePressure" value="1"/>
    </inkml:brush>
  </inkml:definitions>
  <inkml:trace contextRef="#ctx0" brushRef="#br0">1 117,'441'0,"-412"-1,54-10,10-2,13 10,-63 3,-1-1,0-2,75-17,-80 10,0 1,0 2,58-4,49 0,-19 1,667 3,-484 9,-301-2,0 0,0 1,-1 0,1 0,0 1,-1 0,1 0,-1 0,0 1,0 0,0 0,0 1,0-1,-1 1,1 1,4 4,6 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2D657F-5C60-425D-8CA8-2FFBA4613150}" type="datetimeFigureOut">
              <a:rPr lang="en-US" smtClean="0"/>
              <a:t>7/5/2022</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403708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2D657F-5C60-425D-8CA8-2FFBA4613150}"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276610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2D657F-5C60-425D-8CA8-2FFBA4613150}"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163205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2D657F-5C60-425D-8CA8-2FFBA4613150}"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2777060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2D657F-5C60-425D-8CA8-2FFBA4613150}"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1493644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2D657F-5C60-425D-8CA8-2FFBA4613150}"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2914260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2D657F-5C60-425D-8CA8-2FFBA4613150}"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62649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2D657F-5C60-425D-8CA8-2FFBA4613150}"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3356602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2D657F-5C60-425D-8CA8-2FFBA4613150}"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765547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2D657F-5C60-425D-8CA8-2FFBA4613150}"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2030458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2D657F-5C60-425D-8CA8-2FFBA4613150}"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395918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2D657F-5C60-425D-8CA8-2FFBA4613150}"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4056997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2D657F-5C60-425D-8CA8-2FFBA4613150}" type="datetimeFigureOut">
              <a:rPr lang="en-US" smtClean="0"/>
              <a:t>7/5/2022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1578648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2D657F-5C60-425D-8CA8-2FFBA4613150}" type="datetimeFigureOut">
              <a:rPr lang="en-US" smtClean="0"/>
              <a:t>7/5/2022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1256762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D657F-5C60-425D-8CA8-2FFBA4613150}" type="datetimeFigureOut">
              <a:rPr lang="en-US" smtClean="0"/>
              <a:t>7/5/2022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141469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2D657F-5C60-425D-8CA8-2FFBA4613150}"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279273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2D657F-5C60-425D-8CA8-2FFBA4613150}"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E5913-7369-4F8E-A880-81DB5FBA4617}" type="slidenum">
              <a:rPr lang="en-US" smtClean="0"/>
              <a:t>‹#›</a:t>
            </a:fld>
            <a:endParaRPr lang="en-US"/>
          </a:p>
        </p:txBody>
      </p:sp>
    </p:spTree>
    <p:extLst>
      <p:ext uri="{BB962C8B-B14F-4D97-AF65-F5344CB8AC3E}">
        <p14:creationId xmlns:p14="http://schemas.microsoft.com/office/powerpoint/2010/main" val="182199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82D657F-5C60-425D-8CA8-2FFBA4613150}" type="datetimeFigureOut">
              <a:rPr lang="en-US" smtClean="0"/>
              <a:t>7/5/2022</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23E5913-7369-4F8E-A880-81DB5FBA4617}" type="slidenum">
              <a:rPr lang="en-US" smtClean="0"/>
              <a:t>‹#›</a:t>
            </a:fld>
            <a:endParaRPr lang="en-US"/>
          </a:p>
        </p:txBody>
      </p:sp>
    </p:spTree>
    <p:extLst>
      <p:ext uri="{BB962C8B-B14F-4D97-AF65-F5344CB8AC3E}">
        <p14:creationId xmlns:p14="http://schemas.microsoft.com/office/powerpoint/2010/main" val="354463965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jgunner@thesummitcenter.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mailto:jgunner@thesummitcenter.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8253-4FCE-2AE7-5010-A827C8068EF3}"/>
              </a:ext>
            </a:extLst>
          </p:cNvPr>
          <p:cNvSpPr>
            <a:spLocks noGrp="1"/>
          </p:cNvSpPr>
          <p:nvPr>
            <p:ph type="ctrTitle"/>
          </p:nvPr>
        </p:nvSpPr>
        <p:spPr>
          <a:xfrm>
            <a:off x="2007700" y="1008687"/>
            <a:ext cx="5384815" cy="1234594"/>
          </a:xfrm>
        </p:spPr>
        <p:txBody>
          <a:bodyPr>
            <a:normAutofit/>
          </a:bodyPr>
          <a:lstStyle/>
          <a:p>
            <a:r>
              <a:rPr lang="en-US" sz="4800" dirty="0"/>
              <a:t>Help ME Help YOU!</a:t>
            </a:r>
          </a:p>
        </p:txBody>
      </p:sp>
      <p:sp>
        <p:nvSpPr>
          <p:cNvPr id="3" name="Subtitle 2">
            <a:extLst>
              <a:ext uri="{FF2B5EF4-FFF2-40B4-BE49-F238E27FC236}">
                <a16:creationId xmlns:a16="http://schemas.microsoft.com/office/drawing/2014/main" id="{A1F49CE4-0B19-04C4-0F19-078C0CC15677}"/>
              </a:ext>
            </a:extLst>
          </p:cNvPr>
          <p:cNvSpPr>
            <a:spLocks noGrp="1"/>
          </p:cNvSpPr>
          <p:nvPr>
            <p:ph type="subTitle" idx="1"/>
          </p:nvPr>
        </p:nvSpPr>
        <p:spPr>
          <a:xfrm>
            <a:off x="2948375" y="2509213"/>
            <a:ext cx="4080514" cy="1139151"/>
          </a:xfrm>
        </p:spPr>
        <p:txBody>
          <a:bodyPr>
            <a:noAutofit/>
          </a:bodyPr>
          <a:lstStyle/>
          <a:p>
            <a:r>
              <a:rPr lang="en-US" sz="2800" dirty="0">
                <a:effectLst/>
                <a:latin typeface="Calibri" panose="020F0502020204030204" pitchFamily="34" charset="0"/>
                <a:ea typeface="Times New Roman" panose="02020603050405020304" pitchFamily="18" charset="0"/>
              </a:rPr>
              <a:t>Teaching Children with Different Abilities to Complete Chores at Home</a:t>
            </a:r>
            <a:endParaRPr lang="en-US" sz="2800" dirty="0"/>
          </a:p>
        </p:txBody>
      </p:sp>
      <p:sp>
        <p:nvSpPr>
          <p:cNvPr id="1031" name="Rounded Rectangle 4">
            <a:extLst>
              <a:ext uri="{FF2B5EF4-FFF2-40B4-BE49-F238E27FC236}">
                <a16:creationId xmlns:a16="http://schemas.microsoft.com/office/drawing/2014/main" id="{4163CBF8-40FB-43C3-9588-E95FB26FD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use Chores for Young Children | Mom.com">
            <a:extLst>
              <a:ext uri="{FF2B5EF4-FFF2-40B4-BE49-F238E27FC236}">
                <a16:creationId xmlns:a16="http://schemas.microsoft.com/office/drawing/2014/main" id="{99DC5051-8DF1-43A9-BB4B-AF6F38EEEB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819" b="2"/>
          <a:stretch/>
        </p:blipFill>
        <p:spPr bwMode="auto">
          <a:xfrm>
            <a:off x="7873801" y="1011765"/>
            <a:ext cx="3341190" cy="454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74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965199"/>
          </a:xfrm>
        </p:spPr>
        <p:txBody>
          <a:bodyPr>
            <a:normAutofit/>
          </a:bodyPr>
          <a:lstStyle/>
          <a:p>
            <a:r>
              <a:rPr lang="en-US" dirty="0"/>
              <a:t>Chore Checklist: Intermediate Level Skills</a:t>
            </a:r>
          </a:p>
        </p:txBody>
      </p:sp>
      <p:pic>
        <p:nvPicPr>
          <p:cNvPr id="4" name="Picture 3">
            <a:extLst>
              <a:ext uri="{FF2B5EF4-FFF2-40B4-BE49-F238E27FC236}">
                <a16:creationId xmlns:a16="http://schemas.microsoft.com/office/drawing/2014/main" id="{E3D22FC5-22D8-5303-177D-A1E8A60A9A5E}"/>
              </a:ext>
            </a:extLst>
          </p:cNvPr>
          <p:cNvPicPr>
            <a:picLocks noChangeAspect="1"/>
          </p:cNvPicPr>
          <p:nvPr/>
        </p:nvPicPr>
        <p:blipFill>
          <a:blip r:embed="rId2"/>
          <a:stretch>
            <a:fillRect/>
          </a:stretch>
        </p:blipFill>
        <p:spPr>
          <a:xfrm>
            <a:off x="2291556" y="1124913"/>
            <a:ext cx="7608887" cy="5504486"/>
          </a:xfrm>
          <a:prstGeom prst="rect">
            <a:avLst/>
          </a:prstGeom>
        </p:spPr>
      </p:pic>
    </p:spTree>
    <p:extLst>
      <p:ext uri="{BB962C8B-B14F-4D97-AF65-F5344CB8AC3E}">
        <p14:creationId xmlns:p14="http://schemas.microsoft.com/office/powerpoint/2010/main" val="4058464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965199"/>
          </a:xfrm>
        </p:spPr>
        <p:txBody>
          <a:bodyPr>
            <a:normAutofit/>
          </a:bodyPr>
          <a:lstStyle/>
          <a:p>
            <a:r>
              <a:rPr lang="en-US" dirty="0"/>
              <a:t>Chore Checklist: Advanced Level Skills</a:t>
            </a:r>
          </a:p>
        </p:txBody>
      </p:sp>
      <p:pic>
        <p:nvPicPr>
          <p:cNvPr id="5" name="Picture 4">
            <a:extLst>
              <a:ext uri="{FF2B5EF4-FFF2-40B4-BE49-F238E27FC236}">
                <a16:creationId xmlns:a16="http://schemas.microsoft.com/office/drawing/2014/main" id="{3C34B4C8-9D34-D5B6-1E0E-DBA459A70AFC}"/>
              </a:ext>
            </a:extLst>
          </p:cNvPr>
          <p:cNvPicPr>
            <a:picLocks noChangeAspect="1"/>
          </p:cNvPicPr>
          <p:nvPr/>
        </p:nvPicPr>
        <p:blipFill>
          <a:blip r:embed="rId2"/>
          <a:stretch>
            <a:fillRect/>
          </a:stretch>
        </p:blipFill>
        <p:spPr>
          <a:xfrm>
            <a:off x="1663700" y="977899"/>
            <a:ext cx="9156894" cy="5435599"/>
          </a:xfrm>
          <a:prstGeom prst="rect">
            <a:avLst/>
          </a:prstGeom>
        </p:spPr>
      </p:pic>
    </p:spTree>
    <p:extLst>
      <p:ext uri="{BB962C8B-B14F-4D97-AF65-F5344CB8AC3E}">
        <p14:creationId xmlns:p14="http://schemas.microsoft.com/office/powerpoint/2010/main" val="3270010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Chore Checklist: How &amp; When</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306511" y="901700"/>
            <a:ext cx="7939090" cy="5562600"/>
          </a:xfrm>
        </p:spPr>
        <p:txBody>
          <a:bodyPr anchor="t" anchorCtr="0">
            <a:normAutofit fontScale="32500" lnSpcReduction="20000"/>
          </a:bodyPr>
          <a:lstStyle/>
          <a:p>
            <a:pPr marL="0" indent="0">
              <a:buNone/>
            </a:pPr>
            <a:endParaRPr lang="en-US" sz="6200" dirty="0"/>
          </a:p>
          <a:p>
            <a:r>
              <a:rPr lang="en-US" sz="6200" dirty="0"/>
              <a:t>Take a “baseline” measure of their abilities</a:t>
            </a:r>
          </a:p>
          <a:p>
            <a:pPr lvl="1"/>
            <a:r>
              <a:rPr lang="en-US" sz="6200" dirty="0">
                <a:solidFill>
                  <a:schemeClr val="accent1">
                    <a:lumMod val="75000"/>
                  </a:schemeClr>
                </a:solidFill>
              </a:rPr>
              <a:t>Best practice, but not necessary!</a:t>
            </a:r>
          </a:p>
          <a:p>
            <a:pPr lvl="1"/>
            <a:r>
              <a:rPr lang="en-US" sz="6200" dirty="0">
                <a:solidFill>
                  <a:schemeClr val="accent1">
                    <a:lumMod val="75000"/>
                  </a:schemeClr>
                </a:solidFill>
              </a:rPr>
              <a:t>Give your child a simple verbal direction (e.g.. “hang up your backpack”)</a:t>
            </a:r>
          </a:p>
          <a:p>
            <a:pPr lvl="1"/>
            <a:r>
              <a:rPr lang="en-US" sz="6200" dirty="0">
                <a:solidFill>
                  <a:schemeClr val="accent1">
                    <a:lumMod val="75000"/>
                  </a:schemeClr>
                </a:solidFill>
              </a:rPr>
              <a:t>If they do not retrieve materials independently, guide them to where they are located, and wait to see what they do!</a:t>
            </a:r>
          </a:p>
          <a:p>
            <a:r>
              <a:rPr lang="en-US" sz="6200" dirty="0"/>
              <a:t>Fill out based on past observations</a:t>
            </a:r>
          </a:p>
          <a:p>
            <a:pPr lvl="1"/>
            <a:r>
              <a:rPr lang="en-US" sz="6200" dirty="0">
                <a:solidFill>
                  <a:schemeClr val="accent1">
                    <a:lumMod val="75000"/>
                  </a:schemeClr>
                </a:solidFill>
              </a:rPr>
              <a:t>If a chore is not currently safe or feasible</a:t>
            </a:r>
          </a:p>
          <a:p>
            <a:r>
              <a:rPr lang="en-US" sz="6200" dirty="0"/>
              <a:t>Watch out for splinter skills!</a:t>
            </a:r>
          </a:p>
          <a:p>
            <a:pPr lvl="1"/>
            <a:r>
              <a:rPr lang="en-US" sz="6200" dirty="0">
                <a:solidFill>
                  <a:schemeClr val="accent1">
                    <a:lumMod val="75000"/>
                  </a:schemeClr>
                </a:solidFill>
              </a:rPr>
              <a:t>Ex: </a:t>
            </a:r>
            <a:r>
              <a:rPr lang="en-US" sz="6200" dirty="0">
                <a:solidFill>
                  <a:schemeClr val="accent1">
                    <a:lumMod val="75000"/>
                  </a:schemeClr>
                </a:solidFill>
                <a:latin typeface="-apple-system"/>
              </a:rPr>
              <a:t>can put away silverware from dishwasher, but not plates</a:t>
            </a:r>
          </a:p>
          <a:p>
            <a:pPr lvl="1"/>
            <a:r>
              <a:rPr lang="en-US" sz="6200" dirty="0">
                <a:solidFill>
                  <a:schemeClr val="accent1">
                    <a:lumMod val="75000"/>
                  </a:schemeClr>
                </a:solidFill>
                <a:latin typeface="-apple-system"/>
              </a:rPr>
              <a:t>Ex: can spray and wipe a table but don’t retrieve cleaner or paper towels themselves</a:t>
            </a:r>
          </a:p>
          <a:p>
            <a:r>
              <a:rPr lang="en-US" sz="6200" dirty="0">
                <a:solidFill>
                  <a:srgbClr val="2A3135"/>
                </a:solidFill>
                <a:latin typeface="-apple-system"/>
              </a:rPr>
              <a:t>Keep using it!</a:t>
            </a:r>
          </a:p>
          <a:p>
            <a:pPr lvl="1"/>
            <a:r>
              <a:rPr lang="en-US" sz="6200" dirty="0">
                <a:solidFill>
                  <a:schemeClr val="accent1">
                    <a:lumMod val="75000"/>
                  </a:schemeClr>
                </a:solidFill>
                <a:latin typeface="-apple-system"/>
              </a:rPr>
              <a:t>Re-assess quarterly or annually</a:t>
            </a:r>
            <a:endParaRPr lang="en-US" sz="6200" dirty="0">
              <a:solidFill>
                <a:schemeClr val="accent1">
                  <a:lumMod val="75000"/>
                </a:schemeClr>
              </a:solidFill>
            </a:endParaRPr>
          </a:p>
          <a:p>
            <a:pPr marL="457200" lvl="1" indent="0">
              <a:buNone/>
            </a:pPr>
            <a:endParaRPr lang="en-US" sz="2800" dirty="0"/>
          </a:p>
          <a:p>
            <a:endParaRPr lang="en-US" sz="3200" dirty="0"/>
          </a:p>
          <a:p>
            <a:pPr lvl="1"/>
            <a:endParaRPr lang="en-US" sz="2800" dirty="0"/>
          </a:p>
        </p:txBody>
      </p:sp>
    </p:spTree>
    <p:extLst>
      <p:ext uri="{BB962C8B-B14F-4D97-AF65-F5344CB8AC3E}">
        <p14:creationId xmlns:p14="http://schemas.microsoft.com/office/powerpoint/2010/main" val="257044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540002" y="392829"/>
            <a:ext cx="3333495" cy="1504335"/>
          </a:xfrm>
        </p:spPr>
        <p:txBody>
          <a:bodyPr>
            <a:normAutofit/>
          </a:bodyPr>
          <a:lstStyle/>
          <a:p>
            <a:r>
              <a:rPr lang="en-US" sz="3200" dirty="0"/>
              <a:t>Choosing Chores</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990600" y="1358900"/>
            <a:ext cx="4368800" cy="4980545"/>
          </a:xfrm>
        </p:spPr>
        <p:txBody>
          <a:bodyPr anchor="t" anchorCtr="0">
            <a:normAutofit lnSpcReduction="10000"/>
          </a:bodyPr>
          <a:lstStyle/>
          <a:p>
            <a:pPr marL="0" indent="0">
              <a:lnSpc>
                <a:spcPct val="90000"/>
              </a:lnSpc>
              <a:buNone/>
            </a:pPr>
            <a:endParaRPr lang="en-US" sz="1800" dirty="0"/>
          </a:p>
          <a:p>
            <a:pPr lvl="1">
              <a:lnSpc>
                <a:spcPct val="90000"/>
              </a:lnSpc>
            </a:pPr>
            <a:r>
              <a:rPr lang="en-US" dirty="0"/>
              <a:t>Look at your checklist &amp; choose 1-2</a:t>
            </a:r>
          </a:p>
          <a:p>
            <a:pPr lvl="2">
              <a:lnSpc>
                <a:spcPct val="90000"/>
              </a:lnSpc>
            </a:pPr>
            <a:r>
              <a:rPr lang="en-US" sz="2000" dirty="0">
                <a:solidFill>
                  <a:schemeClr val="accent1">
                    <a:lumMod val="75000"/>
                  </a:schemeClr>
                </a:solidFill>
              </a:rPr>
              <a:t>Work on these until they are thorough &amp; show improved independence</a:t>
            </a:r>
          </a:p>
          <a:p>
            <a:pPr lvl="1">
              <a:lnSpc>
                <a:spcPct val="90000"/>
              </a:lnSpc>
            </a:pPr>
            <a:r>
              <a:rPr lang="en-US" dirty="0"/>
              <a:t>Prioritize chores of focus based on:</a:t>
            </a:r>
          </a:p>
          <a:p>
            <a:pPr lvl="2">
              <a:lnSpc>
                <a:spcPct val="90000"/>
              </a:lnSpc>
            </a:pPr>
            <a:r>
              <a:rPr lang="en-US" sz="2000" dirty="0">
                <a:solidFill>
                  <a:schemeClr val="accent1">
                    <a:lumMod val="75000"/>
                  </a:schemeClr>
                </a:solidFill>
              </a:rPr>
              <a:t>Natural interest</a:t>
            </a:r>
          </a:p>
          <a:p>
            <a:pPr lvl="2">
              <a:lnSpc>
                <a:spcPct val="90000"/>
              </a:lnSpc>
            </a:pPr>
            <a:r>
              <a:rPr lang="en-US" sz="2000" dirty="0">
                <a:solidFill>
                  <a:schemeClr val="accent1">
                    <a:lumMod val="75000"/>
                  </a:schemeClr>
                </a:solidFill>
              </a:rPr>
              <a:t>Degree of tolerance</a:t>
            </a:r>
          </a:p>
          <a:p>
            <a:pPr lvl="2">
              <a:lnSpc>
                <a:spcPct val="90000"/>
              </a:lnSpc>
            </a:pPr>
            <a:r>
              <a:rPr lang="en-US" sz="2000" dirty="0">
                <a:solidFill>
                  <a:schemeClr val="accent1">
                    <a:lumMod val="75000"/>
                  </a:schemeClr>
                </a:solidFill>
              </a:rPr>
              <a:t>Relevance (frequency)</a:t>
            </a:r>
          </a:p>
          <a:p>
            <a:pPr lvl="2">
              <a:lnSpc>
                <a:spcPct val="90000"/>
              </a:lnSpc>
            </a:pPr>
            <a:r>
              <a:rPr lang="en-US" sz="2000" dirty="0">
                <a:solidFill>
                  <a:schemeClr val="accent1">
                    <a:lumMod val="75000"/>
                  </a:schemeClr>
                </a:solidFill>
              </a:rPr>
              <a:t>Easily built into their routine</a:t>
            </a:r>
          </a:p>
          <a:p>
            <a:pPr lvl="2">
              <a:lnSpc>
                <a:spcPct val="90000"/>
              </a:lnSpc>
            </a:pPr>
            <a:r>
              <a:rPr lang="en-US" sz="2000" dirty="0">
                <a:solidFill>
                  <a:schemeClr val="accent1">
                    <a:lumMod val="75000"/>
                  </a:schemeClr>
                </a:solidFill>
              </a:rPr>
              <a:t>Show some success!</a:t>
            </a:r>
          </a:p>
          <a:p>
            <a:pPr lvl="1">
              <a:lnSpc>
                <a:spcPct val="90000"/>
              </a:lnSpc>
            </a:pPr>
            <a:r>
              <a:rPr lang="en-US" dirty="0"/>
              <a:t>Talk with teachers </a:t>
            </a:r>
            <a:r>
              <a:rPr lang="en-US" dirty="0">
                <a:sym typeface="Wingdings" panose="05000000000000000000" pitchFamily="2" charset="2"/>
              </a:rPr>
              <a:t></a:t>
            </a:r>
            <a:endParaRPr lang="en-US" dirty="0"/>
          </a:p>
          <a:p>
            <a:pPr lvl="2">
              <a:lnSpc>
                <a:spcPct val="90000"/>
              </a:lnSpc>
            </a:pPr>
            <a:endParaRPr lang="en-US" sz="1100" dirty="0"/>
          </a:p>
          <a:p>
            <a:pPr lvl="2">
              <a:lnSpc>
                <a:spcPct val="90000"/>
              </a:lnSpc>
            </a:pPr>
            <a:endParaRPr lang="en-US" sz="1100" dirty="0"/>
          </a:p>
          <a:p>
            <a:pPr lvl="2">
              <a:lnSpc>
                <a:spcPct val="90000"/>
              </a:lnSpc>
            </a:pPr>
            <a:endParaRPr lang="en-US" sz="1100" dirty="0"/>
          </a:p>
          <a:p>
            <a:pPr lvl="2">
              <a:lnSpc>
                <a:spcPct val="90000"/>
              </a:lnSpc>
            </a:pPr>
            <a:endParaRPr lang="en-US" sz="1100" dirty="0"/>
          </a:p>
          <a:p>
            <a:pPr>
              <a:lnSpc>
                <a:spcPct val="90000"/>
              </a:lnSpc>
            </a:pPr>
            <a:endParaRPr lang="en-US" sz="1100" dirty="0"/>
          </a:p>
          <a:p>
            <a:pPr lvl="1">
              <a:lnSpc>
                <a:spcPct val="90000"/>
              </a:lnSpc>
            </a:pPr>
            <a:endParaRPr lang="en-US" sz="1100" dirty="0"/>
          </a:p>
          <a:p>
            <a:pPr>
              <a:lnSpc>
                <a:spcPct val="90000"/>
              </a:lnSpc>
            </a:pPr>
            <a:endParaRPr lang="en-US" sz="1100" dirty="0"/>
          </a:p>
          <a:p>
            <a:pPr marL="457200" lvl="1" indent="0">
              <a:lnSpc>
                <a:spcPct val="90000"/>
              </a:lnSpc>
              <a:buNone/>
            </a:pPr>
            <a:endParaRPr lang="en-US" sz="1100" dirty="0"/>
          </a:p>
          <a:p>
            <a:pPr>
              <a:lnSpc>
                <a:spcPct val="90000"/>
              </a:lnSpc>
            </a:pPr>
            <a:endParaRPr lang="en-US" sz="1100" dirty="0"/>
          </a:p>
          <a:p>
            <a:pPr lvl="1">
              <a:lnSpc>
                <a:spcPct val="90000"/>
              </a:lnSpc>
            </a:pPr>
            <a:endParaRPr lang="en-US" sz="1100" dirty="0"/>
          </a:p>
        </p:txBody>
      </p:sp>
      <p:pic>
        <p:nvPicPr>
          <p:cNvPr id="11266" name="Picture 2" descr="A typical morning before leaving for school - SOS Children's Villages USA">
            <a:extLst>
              <a:ext uri="{FF2B5EF4-FFF2-40B4-BE49-F238E27FC236}">
                <a16:creationId xmlns:a16="http://schemas.microsoft.com/office/drawing/2014/main" id="{BEC36A52-7144-5249-FD58-BC023C05904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64801" y="1673317"/>
            <a:ext cx="5767102" cy="3820704"/>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35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Teaching Thoroughness &amp; Independence</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281111" y="869950"/>
            <a:ext cx="5907089" cy="5314950"/>
          </a:xfrm>
        </p:spPr>
        <p:txBody>
          <a:bodyPr anchor="t" anchorCtr="0">
            <a:noAutofit/>
          </a:bodyPr>
          <a:lstStyle/>
          <a:p>
            <a:pPr marL="0" indent="0">
              <a:buNone/>
            </a:pPr>
            <a:endParaRPr lang="en-US" sz="2000" dirty="0"/>
          </a:p>
          <a:p>
            <a:pPr lvl="1"/>
            <a:r>
              <a:rPr lang="en-US" sz="1800" dirty="0"/>
              <a:t>Thoroughness</a:t>
            </a:r>
          </a:p>
          <a:p>
            <a:pPr lvl="2"/>
            <a:r>
              <a:rPr lang="en-US" dirty="0">
                <a:solidFill>
                  <a:schemeClr val="accent1">
                    <a:lumMod val="75000"/>
                  </a:schemeClr>
                </a:solidFill>
              </a:rPr>
              <a:t>Ask yourself: “is this how I want my child to perform this task at their job?”</a:t>
            </a:r>
          </a:p>
          <a:p>
            <a:pPr lvl="2"/>
            <a:r>
              <a:rPr lang="en-US" sz="2000" dirty="0">
                <a:solidFill>
                  <a:schemeClr val="accent1">
                    <a:lumMod val="75000"/>
                  </a:schemeClr>
                </a:solidFill>
              </a:rPr>
              <a:t>Includes ALL steps, including getting and putting away items!</a:t>
            </a:r>
          </a:p>
          <a:p>
            <a:pPr lvl="1"/>
            <a:r>
              <a:rPr lang="en-US" dirty="0"/>
              <a:t>Independence</a:t>
            </a:r>
          </a:p>
          <a:p>
            <a:pPr lvl="2"/>
            <a:r>
              <a:rPr lang="en-US" sz="2000" dirty="0">
                <a:solidFill>
                  <a:schemeClr val="accent1">
                    <a:lumMod val="75000"/>
                  </a:schemeClr>
                </a:solidFill>
              </a:rPr>
              <a:t>BEST OUTCOME: Child does chore thoroughly without need of initial cue or visual supports</a:t>
            </a:r>
          </a:p>
          <a:p>
            <a:pPr lvl="2"/>
            <a:r>
              <a:rPr lang="en-US" sz="2000" dirty="0">
                <a:solidFill>
                  <a:schemeClr val="accent1">
                    <a:lumMod val="75000"/>
                  </a:schemeClr>
                </a:solidFill>
              </a:rPr>
              <a:t>GREAT OUTCOME: Child does chore thoroughly without need of initial cue, with visual supports</a:t>
            </a:r>
          </a:p>
          <a:p>
            <a:pPr lvl="2"/>
            <a:r>
              <a:rPr lang="en-US" sz="2000" dirty="0">
                <a:solidFill>
                  <a:schemeClr val="accent1">
                    <a:lumMod val="75000"/>
                  </a:schemeClr>
                </a:solidFill>
              </a:rPr>
              <a:t>GOOD OUTCOME: Child does chore thoroughly with initial cue and/or visual supports</a:t>
            </a:r>
          </a:p>
          <a:p>
            <a:pPr lvl="2"/>
            <a:endParaRPr lang="en-US" sz="26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12290" name="Picture 2" descr="Custom Cleaning Services | Universal Cleaning Services">
            <a:extLst>
              <a:ext uri="{FF2B5EF4-FFF2-40B4-BE49-F238E27FC236}">
                <a16:creationId xmlns:a16="http://schemas.microsoft.com/office/drawing/2014/main" id="{057283CD-65D2-AA60-9F8D-7273B6B57A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12" r="35000"/>
          <a:stretch/>
        </p:blipFill>
        <p:spPr bwMode="auto">
          <a:xfrm>
            <a:off x="7531100" y="2322095"/>
            <a:ext cx="3683000" cy="313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98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Troubleshooting Tolerance</a:t>
            </a:r>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Autofit/>
          </a:bodyPr>
          <a:lstStyle/>
          <a:p>
            <a:pPr lvl="1"/>
            <a:r>
              <a:rPr lang="en-US" dirty="0"/>
              <a:t>Where does the problem lie?</a:t>
            </a:r>
          </a:p>
          <a:p>
            <a:pPr lvl="2"/>
            <a:r>
              <a:rPr lang="en-US" sz="2000" dirty="0"/>
              <a:t>Gross/fine motor issues</a:t>
            </a:r>
          </a:p>
          <a:p>
            <a:pPr lvl="3"/>
            <a:r>
              <a:rPr lang="en-US" sz="2000" dirty="0">
                <a:solidFill>
                  <a:schemeClr val="accent1">
                    <a:lumMod val="75000"/>
                  </a:schemeClr>
                </a:solidFill>
              </a:rPr>
              <a:t>Ex: use butler instead of dustpan</a:t>
            </a:r>
          </a:p>
          <a:p>
            <a:pPr lvl="3"/>
            <a:r>
              <a:rPr lang="en-US" sz="2000" dirty="0">
                <a:solidFill>
                  <a:schemeClr val="accent1">
                    <a:lumMod val="75000"/>
                  </a:schemeClr>
                </a:solidFill>
              </a:rPr>
              <a:t>Ex: shirt folding board </a:t>
            </a:r>
          </a:p>
          <a:p>
            <a:pPr lvl="2"/>
            <a:r>
              <a:rPr lang="en-US" sz="2000" dirty="0"/>
              <a:t>Sensory issues</a:t>
            </a:r>
          </a:p>
          <a:p>
            <a:pPr lvl="3"/>
            <a:r>
              <a:rPr lang="en-US" sz="2000" dirty="0">
                <a:solidFill>
                  <a:schemeClr val="accent1">
                    <a:lumMod val="75000"/>
                  </a:schemeClr>
                </a:solidFill>
              </a:rPr>
              <a:t>Ex: gloves to wash dishes</a:t>
            </a:r>
          </a:p>
          <a:p>
            <a:pPr lvl="2"/>
            <a:r>
              <a:rPr lang="en-US" sz="2000" dirty="0"/>
              <a:t>Skill deficit</a:t>
            </a:r>
          </a:p>
          <a:p>
            <a:pPr lvl="3"/>
            <a:r>
              <a:rPr lang="en-US" sz="2000" dirty="0">
                <a:solidFill>
                  <a:schemeClr val="accent1">
                    <a:lumMod val="75000"/>
                  </a:schemeClr>
                </a:solidFill>
              </a:rPr>
              <a:t>Teaching Strategies</a:t>
            </a:r>
          </a:p>
          <a:p>
            <a:pPr lvl="2"/>
            <a:r>
              <a:rPr lang="en-US" sz="2000" dirty="0"/>
              <a:t>Aversion to correction</a:t>
            </a:r>
          </a:p>
          <a:p>
            <a:pPr lvl="3"/>
            <a:r>
              <a:rPr lang="en-US" sz="2000" dirty="0">
                <a:solidFill>
                  <a:schemeClr val="accent1">
                    <a:lumMod val="75000"/>
                  </a:schemeClr>
                </a:solidFill>
              </a:rPr>
              <a:t>Teaching Strategies</a:t>
            </a:r>
          </a:p>
          <a:p>
            <a:pPr lvl="2"/>
            <a:r>
              <a:rPr lang="en-US" sz="2000" dirty="0"/>
              <a:t>Difficulty transitioning</a:t>
            </a:r>
          </a:p>
          <a:p>
            <a:pPr lvl="3"/>
            <a:r>
              <a:rPr lang="en-US" sz="2000" dirty="0">
                <a:solidFill>
                  <a:schemeClr val="accent1">
                    <a:lumMod val="75000"/>
                  </a:schemeClr>
                </a:solidFill>
              </a:rPr>
              <a:t>Reinforcement &amp; routine</a:t>
            </a:r>
          </a:p>
          <a:p>
            <a:pPr lvl="2"/>
            <a:endParaRPr lang="en-US" sz="20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1026" name="Picture 2" descr="Shirt Foding Board Tshirt Folding Board t Shirt Folder Clothes Folding Board Plastic Laundry Folder Home Storage Tool for Adults and Children, Blue">
            <a:extLst>
              <a:ext uri="{FF2B5EF4-FFF2-40B4-BE49-F238E27FC236}">
                <a16:creationId xmlns:a16="http://schemas.microsoft.com/office/drawing/2014/main" id="{2F61BB40-1872-F42C-317D-9F0050516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730" y="3912440"/>
            <a:ext cx="2615723" cy="2530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pact Products 2600-90 Black Plastic Lobby Dust Pan - Walmart.com">
            <a:extLst>
              <a:ext uri="{FF2B5EF4-FFF2-40B4-BE49-F238E27FC236}">
                <a16:creationId xmlns:a16="http://schemas.microsoft.com/office/drawing/2014/main" id="{F352CA3C-A022-E6E2-9D8B-28F1D9196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7730" y="1205706"/>
            <a:ext cx="2522696" cy="252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99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443671" y="266372"/>
            <a:ext cx="5223828" cy="1504335"/>
          </a:xfrm>
        </p:spPr>
        <p:txBody>
          <a:bodyPr>
            <a:normAutofit/>
          </a:bodyPr>
          <a:lstStyle/>
          <a:p>
            <a:r>
              <a:rPr lang="en-US" sz="3200" dirty="0"/>
              <a:t>Building Chores into Routines</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319212" y="1460499"/>
            <a:ext cx="4776788" cy="3124201"/>
          </a:xfrm>
        </p:spPr>
        <p:txBody>
          <a:bodyPr anchor="t" anchorCtr="0">
            <a:noAutofit/>
          </a:bodyPr>
          <a:lstStyle/>
          <a:p>
            <a:pPr lvl="1">
              <a:lnSpc>
                <a:spcPct val="90000"/>
              </a:lnSpc>
            </a:pPr>
            <a:r>
              <a:rPr lang="en-US" sz="1800" dirty="0"/>
              <a:t>Think about…</a:t>
            </a:r>
          </a:p>
          <a:p>
            <a:pPr lvl="2">
              <a:lnSpc>
                <a:spcPct val="90000"/>
              </a:lnSpc>
            </a:pPr>
            <a:r>
              <a:rPr lang="en-US" dirty="0">
                <a:solidFill>
                  <a:schemeClr val="accent1">
                    <a:lumMod val="75000"/>
                  </a:schemeClr>
                </a:solidFill>
              </a:rPr>
              <a:t>Cue</a:t>
            </a:r>
          </a:p>
          <a:p>
            <a:pPr lvl="2">
              <a:lnSpc>
                <a:spcPct val="90000"/>
              </a:lnSpc>
            </a:pPr>
            <a:r>
              <a:rPr lang="en-US" dirty="0">
                <a:solidFill>
                  <a:schemeClr val="accent1">
                    <a:lumMod val="75000"/>
                  </a:schemeClr>
                </a:solidFill>
              </a:rPr>
              <a:t>Reinforcer</a:t>
            </a:r>
          </a:p>
          <a:p>
            <a:pPr lvl="1">
              <a:lnSpc>
                <a:spcPct val="90000"/>
              </a:lnSpc>
            </a:pPr>
            <a:r>
              <a:rPr lang="en-US" sz="1800" dirty="0"/>
              <a:t>Best outcomes for independence have natural or built-in cues!</a:t>
            </a:r>
          </a:p>
          <a:p>
            <a:pPr lvl="2">
              <a:lnSpc>
                <a:spcPct val="90000"/>
              </a:lnSpc>
            </a:pPr>
            <a:r>
              <a:rPr lang="en-US" dirty="0">
                <a:solidFill>
                  <a:schemeClr val="accent1">
                    <a:lumMod val="75000"/>
                  </a:schemeClr>
                </a:solidFill>
              </a:rPr>
              <a:t>Ex: Get up </a:t>
            </a:r>
            <a:r>
              <a:rPr lang="en-US" dirty="0">
                <a:solidFill>
                  <a:schemeClr val="accent1">
                    <a:lumMod val="75000"/>
                  </a:schemeClr>
                </a:solidFill>
                <a:sym typeface="Wingdings" panose="05000000000000000000" pitchFamily="2" charset="2"/>
              </a:rPr>
              <a:t> Make bed</a:t>
            </a:r>
          </a:p>
          <a:p>
            <a:pPr lvl="3">
              <a:lnSpc>
                <a:spcPct val="90000"/>
              </a:lnSpc>
            </a:pPr>
            <a:r>
              <a:rPr lang="en-US" sz="1800" dirty="0">
                <a:solidFill>
                  <a:schemeClr val="accent1">
                    <a:lumMod val="75000"/>
                  </a:schemeClr>
                </a:solidFill>
                <a:sym typeface="Wingdings" panose="05000000000000000000" pitchFamily="2" charset="2"/>
              </a:rPr>
              <a:t>Getting out of bed is the cue for pulling up the sheets</a:t>
            </a:r>
          </a:p>
          <a:p>
            <a:pPr lvl="1">
              <a:lnSpc>
                <a:spcPct val="90000"/>
              </a:lnSpc>
            </a:pPr>
            <a:r>
              <a:rPr lang="en-US" sz="1800" dirty="0">
                <a:sym typeface="Wingdings" panose="05000000000000000000" pitchFamily="2" charset="2"/>
              </a:rPr>
              <a:t>Children on the spectrum thrive with routine</a:t>
            </a:r>
          </a:p>
          <a:p>
            <a:pPr lvl="1">
              <a:lnSpc>
                <a:spcPct val="90000"/>
              </a:lnSpc>
            </a:pPr>
            <a:r>
              <a:rPr lang="en-US" sz="1800" dirty="0">
                <a:sym typeface="Wingdings" panose="05000000000000000000" pitchFamily="2" charset="2"/>
              </a:rPr>
              <a:t>Naturalistic reinforcement</a:t>
            </a:r>
          </a:p>
          <a:p>
            <a:pPr lvl="2">
              <a:lnSpc>
                <a:spcPct val="90000"/>
              </a:lnSpc>
            </a:pPr>
            <a:r>
              <a:rPr lang="en-US" dirty="0">
                <a:solidFill>
                  <a:schemeClr val="accent1">
                    <a:lumMod val="75000"/>
                  </a:schemeClr>
                </a:solidFill>
                <a:sym typeface="Wingdings" panose="05000000000000000000" pitchFamily="2" charset="2"/>
              </a:rPr>
              <a:t>Easy for food preparation!</a:t>
            </a:r>
          </a:p>
          <a:p>
            <a:pPr lvl="2">
              <a:lnSpc>
                <a:spcPct val="90000"/>
              </a:lnSpc>
            </a:pPr>
            <a:r>
              <a:rPr lang="en-US" dirty="0">
                <a:solidFill>
                  <a:schemeClr val="accent1">
                    <a:lumMod val="75000"/>
                  </a:schemeClr>
                </a:solidFill>
                <a:sym typeface="Wingdings" panose="05000000000000000000" pitchFamily="2" charset="2"/>
              </a:rPr>
              <a:t>Ex: If child asks for chicken nuggets, teach them how to get their plate, portion, and operate the microwave safely with assistance</a:t>
            </a:r>
          </a:p>
          <a:p>
            <a:pPr lvl="2">
              <a:lnSpc>
                <a:spcPct val="90000"/>
              </a:lnSpc>
            </a:pPr>
            <a:endParaRPr lang="en-US" sz="1300" dirty="0">
              <a:sym typeface="Wingdings" panose="05000000000000000000" pitchFamily="2" charset="2"/>
            </a:endParaRPr>
          </a:p>
          <a:p>
            <a:pPr lvl="2">
              <a:lnSpc>
                <a:spcPct val="90000"/>
              </a:lnSpc>
            </a:pPr>
            <a:endParaRPr lang="en-US" sz="800" dirty="0">
              <a:sym typeface="Wingdings" panose="05000000000000000000" pitchFamily="2" charset="2"/>
            </a:endParaRPr>
          </a:p>
          <a:p>
            <a:pPr lvl="3">
              <a:lnSpc>
                <a:spcPct val="90000"/>
              </a:lnSpc>
            </a:pPr>
            <a:endParaRPr lang="en-US" sz="800" dirty="0">
              <a:sym typeface="Wingdings" panose="05000000000000000000" pitchFamily="2" charset="2"/>
            </a:endParaRPr>
          </a:p>
          <a:p>
            <a:pPr lvl="3">
              <a:lnSpc>
                <a:spcPct val="90000"/>
              </a:lnSpc>
            </a:pPr>
            <a:endParaRPr lang="en-US" sz="800" dirty="0"/>
          </a:p>
          <a:p>
            <a:pPr lvl="2">
              <a:lnSpc>
                <a:spcPct val="90000"/>
              </a:lnSpc>
            </a:pPr>
            <a:endParaRPr lang="en-US" sz="800" dirty="0"/>
          </a:p>
          <a:p>
            <a:pPr lvl="2">
              <a:lnSpc>
                <a:spcPct val="90000"/>
              </a:lnSpc>
            </a:pPr>
            <a:endParaRPr lang="en-US" sz="800" dirty="0"/>
          </a:p>
          <a:p>
            <a:pPr lvl="2">
              <a:lnSpc>
                <a:spcPct val="90000"/>
              </a:lnSpc>
            </a:pPr>
            <a:endParaRPr lang="en-US" sz="800" dirty="0"/>
          </a:p>
          <a:p>
            <a:pPr lvl="2">
              <a:lnSpc>
                <a:spcPct val="90000"/>
              </a:lnSpc>
            </a:pPr>
            <a:endParaRPr lang="en-US" sz="800" dirty="0"/>
          </a:p>
          <a:p>
            <a:pPr>
              <a:lnSpc>
                <a:spcPct val="90000"/>
              </a:lnSpc>
            </a:pPr>
            <a:endParaRPr lang="en-US" sz="800" dirty="0"/>
          </a:p>
          <a:p>
            <a:pPr lvl="1">
              <a:lnSpc>
                <a:spcPct val="90000"/>
              </a:lnSpc>
            </a:pPr>
            <a:endParaRPr lang="en-US" sz="800" dirty="0"/>
          </a:p>
          <a:p>
            <a:pPr>
              <a:lnSpc>
                <a:spcPct val="90000"/>
              </a:lnSpc>
            </a:pPr>
            <a:endParaRPr lang="en-US" sz="800" dirty="0"/>
          </a:p>
          <a:p>
            <a:pPr marL="457200" lvl="1" indent="0">
              <a:lnSpc>
                <a:spcPct val="90000"/>
              </a:lnSpc>
              <a:buNone/>
            </a:pPr>
            <a:endParaRPr lang="en-US" sz="800" dirty="0"/>
          </a:p>
          <a:p>
            <a:pPr>
              <a:lnSpc>
                <a:spcPct val="90000"/>
              </a:lnSpc>
            </a:pPr>
            <a:endParaRPr lang="en-US" sz="800" dirty="0"/>
          </a:p>
          <a:p>
            <a:pPr lvl="1">
              <a:lnSpc>
                <a:spcPct val="90000"/>
              </a:lnSpc>
            </a:pPr>
            <a:endParaRPr lang="en-US" sz="800" dirty="0"/>
          </a:p>
        </p:txBody>
      </p:sp>
      <p:pic>
        <p:nvPicPr>
          <p:cNvPr id="13314" name="Picture 2" descr="Three Easy Microwave Recipes to Teach Kids | HubPages">
            <a:extLst>
              <a:ext uri="{FF2B5EF4-FFF2-40B4-BE49-F238E27FC236}">
                <a16:creationId xmlns:a16="http://schemas.microsoft.com/office/drawing/2014/main" id="{C0B9BB72-7702-8B0C-ED92-D9209D9358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67499" y="1109133"/>
            <a:ext cx="4835523" cy="4206381"/>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8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Building Chores into Routines</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080451" y="647700"/>
            <a:ext cx="6186490" cy="4686299"/>
          </a:xfrm>
        </p:spPr>
        <p:txBody>
          <a:bodyPr anchor="t" anchorCtr="0">
            <a:noAutofit/>
          </a:bodyPr>
          <a:lstStyle/>
          <a:p>
            <a:pPr marL="0" indent="0">
              <a:buNone/>
            </a:pPr>
            <a:endParaRPr lang="en-US" sz="2800" dirty="0"/>
          </a:p>
          <a:p>
            <a:pPr lvl="1"/>
            <a:r>
              <a:rPr lang="en-US" sz="2400" dirty="0"/>
              <a:t>Contrived Reinforcement</a:t>
            </a:r>
          </a:p>
          <a:p>
            <a:pPr lvl="2"/>
            <a:r>
              <a:rPr lang="en-US" sz="2400" dirty="0">
                <a:solidFill>
                  <a:schemeClr val="accent1">
                    <a:lumMod val="75000"/>
                  </a:schemeClr>
                </a:solidFill>
              </a:rPr>
              <a:t>Providing additional reinforcement to change behavior</a:t>
            </a:r>
          </a:p>
          <a:p>
            <a:pPr lvl="2"/>
            <a:r>
              <a:rPr lang="en-US" sz="2400" dirty="0">
                <a:solidFill>
                  <a:schemeClr val="accent1">
                    <a:lumMod val="75000"/>
                  </a:schemeClr>
                </a:solidFill>
              </a:rPr>
              <a:t>Great for introducing less preferred chores!</a:t>
            </a:r>
          </a:p>
          <a:p>
            <a:pPr lvl="1"/>
            <a:r>
              <a:rPr lang="en-US" sz="2400" dirty="0"/>
              <a:t>First-Then </a:t>
            </a:r>
          </a:p>
          <a:p>
            <a:pPr lvl="2" fontAlgn="base"/>
            <a:r>
              <a:rPr lang="en-US" sz="2400" dirty="0">
                <a:solidFill>
                  <a:schemeClr val="accent1">
                    <a:lumMod val="75000"/>
                  </a:schemeClr>
                </a:solidFill>
              </a:rPr>
              <a:t>Ex: "You can definitely watch some SpongeBob, but let's fold these first“</a:t>
            </a:r>
          </a:p>
          <a:p>
            <a:pPr lvl="2" fontAlgn="base"/>
            <a:r>
              <a:rPr lang="en-US" sz="2400" dirty="0">
                <a:solidFill>
                  <a:schemeClr val="accent1">
                    <a:lumMod val="75000"/>
                  </a:schemeClr>
                </a:solidFill>
              </a:rPr>
              <a:t>Ex: "Help me pick up the playroom and then we can go for a walk!“</a:t>
            </a:r>
          </a:p>
          <a:p>
            <a:pPr lvl="2" fontAlgn="base"/>
            <a:r>
              <a:rPr lang="en-US" sz="2400" dirty="0">
                <a:solidFill>
                  <a:schemeClr val="accent1">
                    <a:lumMod val="75000"/>
                  </a:schemeClr>
                </a:solidFill>
              </a:rPr>
              <a:t>Visuals can support this!</a:t>
            </a:r>
            <a:endParaRPr lang="en-US" sz="2400" dirty="0">
              <a:solidFill>
                <a:schemeClr val="accent1">
                  <a:lumMod val="75000"/>
                </a:schemeClr>
              </a:solidFill>
              <a:sym typeface="Wingdings" panose="05000000000000000000" pitchFamily="2" charset="2"/>
            </a:endParaRPr>
          </a:p>
          <a:p>
            <a:pPr lvl="2"/>
            <a:endParaRPr lang="en-US" sz="2600" dirty="0">
              <a:sym typeface="Wingdings" panose="05000000000000000000" pitchFamily="2" charset="2"/>
            </a:endParaRPr>
          </a:p>
          <a:p>
            <a:pPr lvl="3"/>
            <a:endParaRPr lang="en-US" sz="2400" dirty="0">
              <a:sym typeface="Wingdings" panose="05000000000000000000" pitchFamily="2" charset="2"/>
            </a:endParaRPr>
          </a:p>
          <a:p>
            <a:pPr lvl="3"/>
            <a:endParaRPr lang="en-US" sz="2400" dirty="0"/>
          </a:p>
          <a:p>
            <a:pPr lvl="2"/>
            <a:endParaRPr lang="en-US" sz="26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2050" name="Picture 2" descr="Chores: How do you get kids to do them?, University of Cincinnati">
            <a:extLst>
              <a:ext uri="{FF2B5EF4-FFF2-40B4-BE49-F238E27FC236}">
                <a16:creationId xmlns:a16="http://schemas.microsoft.com/office/drawing/2014/main" id="{2CD05E42-E04C-4B92-8C48-8193C2B98F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59"/>
          <a:stretch/>
        </p:blipFill>
        <p:spPr bwMode="auto">
          <a:xfrm>
            <a:off x="7827816" y="1523999"/>
            <a:ext cx="4002809"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4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Building Chores into Routines</a:t>
            </a:r>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rmAutofit/>
          </a:bodyPr>
          <a:lstStyle/>
          <a:p>
            <a:pPr marL="0" indent="0">
              <a:buNone/>
            </a:pPr>
            <a:endParaRPr lang="en-US" sz="2800" dirty="0"/>
          </a:p>
          <a:p>
            <a:pPr lvl="1"/>
            <a:r>
              <a:rPr lang="en-US" sz="2800" dirty="0">
                <a:sym typeface="Wingdings" panose="05000000000000000000" pitchFamily="2" charset="2"/>
              </a:rPr>
              <a:t>SCENARIO: Your child loves the iPad and sometimes has a hard time relinquishing it. He refuses to fold towels, and heavily protests whenever he is presented with them (preferring to remain on the iPad).</a:t>
            </a:r>
          </a:p>
          <a:p>
            <a:pPr lvl="1"/>
            <a:r>
              <a:rPr lang="en-US" sz="2800" dirty="0">
                <a:solidFill>
                  <a:schemeClr val="accent1">
                    <a:lumMod val="75000"/>
                  </a:schemeClr>
                </a:solidFill>
                <a:sym typeface="Wingdings" panose="05000000000000000000" pitchFamily="2" charset="2"/>
              </a:rPr>
              <a:t>SOLUTION: Before giving back the iPad following a bath or shower, after he’s dressed, direct him to fold his towel. Over time, as he gets more comfortable and less averse to the skill, ask him to help you fold his and your towel…</a:t>
            </a:r>
          </a:p>
          <a:p>
            <a:pPr lvl="1"/>
            <a:endParaRPr lang="en-US" sz="2600" dirty="0">
              <a:sym typeface="Wingdings" panose="05000000000000000000" pitchFamily="2" charset="2"/>
            </a:endParaRPr>
          </a:p>
          <a:p>
            <a:pPr lvl="3"/>
            <a:endParaRPr lang="en-US" sz="2400" dirty="0">
              <a:sym typeface="Wingdings" panose="05000000000000000000" pitchFamily="2" charset="2"/>
            </a:endParaRPr>
          </a:p>
          <a:p>
            <a:pPr lvl="3"/>
            <a:endParaRPr lang="en-US" sz="2400" dirty="0"/>
          </a:p>
          <a:p>
            <a:pPr lvl="2"/>
            <a:endParaRPr lang="en-US" sz="26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spTree>
    <p:extLst>
      <p:ext uri="{BB962C8B-B14F-4D97-AF65-F5344CB8AC3E}">
        <p14:creationId xmlns:p14="http://schemas.microsoft.com/office/powerpoint/2010/main" val="52800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Building Chores into Routines</a:t>
            </a:r>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rmAutofit/>
          </a:bodyPr>
          <a:lstStyle/>
          <a:p>
            <a:pPr marL="0" indent="0">
              <a:buNone/>
            </a:pPr>
            <a:endParaRPr lang="en-US" sz="2800" dirty="0"/>
          </a:p>
          <a:p>
            <a:pPr lvl="1"/>
            <a:r>
              <a:rPr lang="en-US" sz="2800" dirty="0">
                <a:sym typeface="Wingdings" panose="05000000000000000000" pitchFamily="2" charset="2"/>
              </a:rPr>
              <a:t>SCENARIO: Your child loves eating gummies as a snack when she gets home from school. She often waits for you to take off her coat and hang it up, and never hangs up her backpack.</a:t>
            </a:r>
          </a:p>
          <a:p>
            <a:pPr lvl="1"/>
            <a:r>
              <a:rPr lang="en-US" sz="2800" dirty="0">
                <a:solidFill>
                  <a:schemeClr val="accent1">
                    <a:lumMod val="75000"/>
                  </a:schemeClr>
                </a:solidFill>
                <a:sym typeface="Wingdings" panose="05000000000000000000" pitchFamily="2" charset="2"/>
              </a:rPr>
              <a:t>SOLUTION: Direct your child to take off their coat and backpack and hang them up “so you can go enjoy some gummies!”. Keep the bag of gummies in sight, unopened. Alternatively, give 1 gummies after each step, then the remainder of the bag when they’ve finished. </a:t>
            </a:r>
            <a:endParaRPr lang="en-US" sz="26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spTree>
    <p:extLst>
      <p:ext uri="{BB962C8B-B14F-4D97-AF65-F5344CB8AC3E}">
        <p14:creationId xmlns:p14="http://schemas.microsoft.com/office/powerpoint/2010/main" val="155709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80">
                                          <p:stCondLst>
                                            <p:cond delay="0"/>
                                          </p:stCondLst>
                                        </p:cTn>
                                        <p:tgtEl>
                                          <p:spTgt spid="3">
                                            <p:txEl>
                                              <p:pRg st="2" end="2"/>
                                            </p:txEl>
                                          </p:spTgt>
                                        </p:tgtEl>
                                      </p:cBhvr>
                                    </p:animEffect>
                                    <p:anim calcmode="lin" valueType="num">
                                      <p:cBhvr>
                                        <p:cTn id="1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2" end="2"/>
                                            </p:txEl>
                                          </p:spTgt>
                                        </p:tgtEl>
                                      </p:cBhvr>
                                      <p:to x="100000" y="60000"/>
                                    </p:animScale>
                                    <p:animScale>
                                      <p:cBhvr>
                                        <p:cTn id="18" dur="166" decel="50000">
                                          <p:stCondLst>
                                            <p:cond delay="676"/>
                                          </p:stCondLst>
                                        </p:cTn>
                                        <p:tgtEl>
                                          <p:spTgt spid="3">
                                            <p:txEl>
                                              <p:pRg st="2" end="2"/>
                                            </p:txEl>
                                          </p:spTgt>
                                        </p:tgtEl>
                                      </p:cBhvr>
                                      <p:to x="100000" y="100000"/>
                                    </p:animScale>
                                    <p:animScale>
                                      <p:cBhvr>
                                        <p:cTn id="19" dur="26">
                                          <p:stCondLst>
                                            <p:cond delay="1312"/>
                                          </p:stCondLst>
                                        </p:cTn>
                                        <p:tgtEl>
                                          <p:spTgt spid="3">
                                            <p:txEl>
                                              <p:pRg st="2" end="2"/>
                                            </p:txEl>
                                          </p:spTgt>
                                        </p:tgtEl>
                                      </p:cBhvr>
                                      <p:to x="100000" y="80000"/>
                                    </p:animScale>
                                    <p:animScale>
                                      <p:cBhvr>
                                        <p:cTn id="20" dur="166" decel="50000">
                                          <p:stCondLst>
                                            <p:cond delay="1338"/>
                                          </p:stCondLst>
                                        </p:cTn>
                                        <p:tgtEl>
                                          <p:spTgt spid="3">
                                            <p:txEl>
                                              <p:pRg st="2" end="2"/>
                                            </p:txEl>
                                          </p:spTgt>
                                        </p:tgtEl>
                                      </p:cBhvr>
                                      <p:to x="100000" y="100000"/>
                                    </p:animScale>
                                    <p:animScale>
                                      <p:cBhvr>
                                        <p:cTn id="21" dur="26">
                                          <p:stCondLst>
                                            <p:cond delay="1642"/>
                                          </p:stCondLst>
                                        </p:cTn>
                                        <p:tgtEl>
                                          <p:spTgt spid="3">
                                            <p:txEl>
                                              <p:pRg st="2" end="2"/>
                                            </p:txEl>
                                          </p:spTgt>
                                        </p:tgtEl>
                                      </p:cBhvr>
                                      <p:to x="100000" y="90000"/>
                                    </p:animScale>
                                    <p:animScale>
                                      <p:cBhvr>
                                        <p:cTn id="22" dur="166" decel="50000">
                                          <p:stCondLst>
                                            <p:cond delay="1668"/>
                                          </p:stCondLst>
                                        </p:cTn>
                                        <p:tgtEl>
                                          <p:spTgt spid="3">
                                            <p:txEl>
                                              <p:pRg st="2" end="2"/>
                                            </p:txEl>
                                          </p:spTgt>
                                        </p:tgtEl>
                                      </p:cBhvr>
                                      <p:to x="100000" y="100000"/>
                                    </p:animScale>
                                    <p:animScale>
                                      <p:cBhvr>
                                        <p:cTn id="23" dur="26">
                                          <p:stCondLst>
                                            <p:cond delay="1808"/>
                                          </p:stCondLst>
                                        </p:cTn>
                                        <p:tgtEl>
                                          <p:spTgt spid="3">
                                            <p:txEl>
                                              <p:pRg st="2" end="2"/>
                                            </p:txEl>
                                          </p:spTgt>
                                        </p:tgtEl>
                                      </p:cBhvr>
                                      <p:to x="100000" y="95000"/>
                                    </p:animScale>
                                    <p:animScale>
                                      <p:cBhvr>
                                        <p:cTn id="24" dur="166" decel="50000">
                                          <p:stCondLst>
                                            <p:cond delay="1834"/>
                                          </p:stCondLst>
                                        </p:cTn>
                                        <p:tgtEl>
                                          <p:spTgt spid="3">
                                            <p:txEl>
                                              <p:pRg st="2" end="2"/>
                                            </p:txEl>
                                          </p:spTgt>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3186905" y="228601"/>
            <a:ext cx="5818189" cy="1079500"/>
          </a:xfrm>
        </p:spPr>
        <p:txBody>
          <a:bodyPr/>
          <a:lstStyle/>
          <a:p>
            <a:r>
              <a:rPr lang="en-US" dirty="0"/>
              <a:t>HELLO, CAREGIVERS!</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395411" y="1308101"/>
            <a:ext cx="6719890" cy="4686299"/>
          </a:xfrm>
        </p:spPr>
        <p:txBody>
          <a:bodyPr anchor="t" anchorCtr="0">
            <a:normAutofit lnSpcReduction="10000"/>
          </a:bodyPr>
          <a:lstStyle/>
          <a:p>
            <a:r>
              <a:rPr lang="en-US" sz="3200" dirty="0"/>
              <a:t>I am Special Education Teacher &amp; Board Certified Behavior Analyst</a:t>
            </a:r>
          </a:p>
          <a:p>
            <a:r>
              <a:rPr lang="en-US" sz="3200" dirty="0"/>
              <a:t>Experience with:</a:t>
            </a:r>
          </a:p>
          <a:p>
            <a:pPr lvl="1"/>
            <a:r>
              <a:rPr lang="en-US" sz="2800" dirty="0">
                <a:solidFill>
                  <a:schemeClr val="accent1">
                    <a:lumMod val="75000"/>
                  </a:schemeClr>
                </a:solidFill>
              </a:rPr>
              <a:t>Preschoolers</a:t>
            </a:r>
          </a:p>
          <a:p>
            <a:pPr lvl="1"/>
            <a:r>
              <a:rPr lang="en-US" sz="2800" dirty="0">
                <a:solidFill>
                  <a:schemeClr val="accent1">
                    <a:lumMod val="75000"/>
                  </a:schemeClr>
                </a:solidFill>
              </a:rPr>
              <a:t>School-age</a:t>
            </a:r>
          </a:p>
          <a:p>
            <a:pPr lvl="1"/>
            <a:r>
              <a:rPr lang="en-US" sz="2800" dirty="0">
                <a:solidFill>
                  <a:schemeClr val="accent1">
                    <a:lumMod val="75000"/>
                  </a:schemeClr>
                </a:solidFill>
              </a:rPr>
              <a:t>Adults</a:t>
            </a:r>
          </a:p>
          <a:p>
            <a:r>
              <a:rPr lang="en-US" sz="3200" dirty="0"/>
              <a:t>Passion for teaching independent living skills!</a:t>
            </a:r>
          </a:p>
          <a:p>
            <a:endParaRPr lang="en-US" sz="3200" dirty="0"/>
          </a:p>
          <a:p>
            <a:endParaRPr lang="en-US" sz="3200" dirty="0"/>
          </a:p>
          <a:p>
            <a:endParaRPr lang="en-US" sz="3200" dirty="0"/>
          </a:p>
          <a:p>
            <a:pPr lvl="1"/>
            <a:endParaRPr lang="en-US" sz="2800" dirty="0"/>
          </a:p>
        </p:txBody>
      </p:sp>
      <p:pic>
        <p:nvPicPr>
          <p:cNvPr id="6" name="Picture 5" descr="A picture containing text, floor, indoor, standing&#10;&#10;Description automatically generated">
            <a:extLst>
              <a:ext uri="{FF2B5EF4-FFF2-40B4-BE49-F238E27FC236}">
                <a16:creationId xmlns:a16="http://schemas.microsoft.com/office/drawing/2014/main" id="{5B825B46-7FE0-B3A3-D585-EB1F3EFF61A7}"/>
              </a:ext>
            </a:extLst>
          </p:cNvPr>
          <p:cNvPicPr>
            <a:picLocks noChangeAspect="1"/>
          </p:cNvPicPr>
          <p:nvPr/>
        </p:nvPicPr>
        <p:blipFill rotWithShape="1">
          <a:blip r:embed="rId2">
            <a:extLst>
              <a:ext uri="{28A0092B-C50C-407E-A947-70E740481C1C}">
                <a14:useLocalDpi xmlns:a14="http://schemas.microsoft.com/office/drawing/2010/main" val="0"/>
              </a:ext>
            </a:extLst>
          </a:blip>
          <a:srcRect l="18328" t="3334" r="3819" b="9425"/>
          <a:stretch/>
        </p:blipFill>
        <p:spPr>
          <a:xfrm>
            <a:off x="7683063" y="1290226"/>
            <a:ext cx="3573518" cy="5339173"/>
          </a:xfrm>
          <a:prstGeom prst="rect">
            <a:avLst/>
          </a:prstGeom>
          <a:effectLst>
            <a:softEdge rad="12700"/>
          </a:effectLst>
        </p:spPr>
      </p:pic>
    </p:spTree>
    <p:extLst>
      <p:ext uri="{BB962C8B-B14F-4D97-AF65-F5344CB8AC3E}">
        <p14:creationId xmlns:p14="http://schemas.microsoft.com/office/powerpoint/2010/main" val="36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Building Chores into Routines</a:t>
            </a:r>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rmAutofit/>
          </a:bodyPr>
          <a:lstStyle/>
          <a:p>
            <a:pPr marL="0" indent="0">
              <a:buNone/>
            </a:pPr>
            <a:endParaRPr lang="en-US" sz="2800" dirty="0"/>
          </a:p>
          <a:p>
            <a:pPr lvl="1"/>
            <a:r>
              <a:rPr lang="en-US" sz="2800" dirty="0">
                <a:sym typeface="Wingdings" panose="05000000000000000000" pitchFamily="2" charset="2"/>
              </a:rPr>
              <a:t>SCENARIO: Your child loves going for family walks around the neighborhood after dinner. You are trying to work with them on clearing the table after meals.</a:t>
            </a:r>
          </a:p>
          <a:p>
            <a:pPr lvl="1"/>
            <a:r>
              <a:rPr lang="en-US" sz="2800" dirty="0">
                <a:solidFill>
                  <a:schemeClr val="accent1">
                    <a:lumMod val="75000"/>
                  </a:schemeClr>
                </a:solidFill>
                <a:sym typeface="Wingdings" panose="05000000000000000000" pitchFamily="2" charset="2"/>
              </a:rPr>
              <a:t>SOLUTION: Direct them to clear the table if they want to go for a walk in the neighborhood!</a:t>
            </a:r>
            <a:endParaRPr lang="en-US" sz="2600" dirty="0">
              <a:solidFill>
                <a:schemeClr val="accent1">
                  <a:lumMod val="75000"/>
                </a:schemeClr>
              </a:solidFill>
            </a:endParaRPr>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spTree>
    <p:extLst>
      <p:ext uri="{BB962C8B-B14F-4D97-AF65-F5344CB8AC3E}">
        <p14:creationId xmlns:p14="http://schemas.microsoft.com/office/powerpoint/2010/main" val="26014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2" end="2"/>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More Reinforcement!</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836611" y="768351"/>
            <a:ext cx="6752909" cy="4686299"/>
          </a:xfrm>
        </p:spPr>
        <p:txBody>
          <a:bodyPr anchor="t" anchorCtr="0">
            <a:noAutofit/>
          </a:bodyPr>
          <a:lstStyle/>
          <a:p>
            <a:pPr marL="0" indent="0">
              <a:buNone/>
            </a:pPr>
            <a:endParaRPr lang="en-US" sz="3200" dirty="0"/>
          </a:p>
          <a:p>
            <a:pPr lvl="2"/>
            <a:r>
              <a:rPr lang="en-US" sz="2800" dirty="0"/>
              <a:t>Praise, praise, praise!</a:t>
            </a:r>
          </a:p>
          <a:p>
            <a:pPr lvl="3"/>
            <a:r>
              <a:rPr lang="en-US" sz="2800" dirty="0">
                <a:solidFill>
                  <a:schemeClr val="accent1">
                    <a:lumMod val="75000"/>
                  </a:schemeClr>
                </a:solidFill>
              </a:rPr>
              <a:t>“You’re so helpful”</a:t>
            </a:r>
          </a:p>
          <a:p>
            <a:pPr lvl="3"/>
            <a:r>
              <a:rPr lang="en-US" sz="2800" dirty="0">
                <a:solidFill>
                  <a:schemeClr val="accent1">
                    <a:lumMod val="75000"/>
                  </a:schemeClr>
                </a:solidFill>
              </a:rPr>
              <a:t>“You are trying so hard!”</a:t>
            </a:r>
          </a:p>
          <a:p>
            <a:pPr lvl="3"/>
            <a:r>
              <a:rPr lang="en-US" sz="2800" dirty="0">
                <a:solidFill>
                  <a:schemeClr val="accent1">
                    <a:lumMod val="75000"/>
                  </a:schemeClr>
                </a:solidFill>
              </a:rPr>
              <a:t>“Thank you for ______”</a:t>
            </a:r>
          </a:p>
          <a:p>
            <a:pPr lvl="2"/>
            <a:r>
              <a:rPr lang="en-US" sz="2800" dirty="0"/>
              <a:t>Delayed Reinforcement</a:t>
            </a:r>
          </a:p>
          <a:p>
            <a:pPr lvl="3"/>
            <a:r>
              <a:rPr lang="en-US" sz="2800" dirty="0">
                <a:solidFill>
                  <a:schemeClr val="accent1">
                    <a:lumMod val="75000"/>
                  </a:schemeClr>
                </a:solidFill>
              </a:rPr>
              <a:t>Sticker charts</a:t>
            </a:r>
          </a:p>
          <a:p>
            <a:pPr lvl="3"/>
            <a:r>
              <a:rPr lang="en-US" sz="2800" dirty="0">
                <a:solidFill>
                  <a:schemeClr val="accent1">
                    <a:lumMod val="75000"/>
                  </a:schemeClr>
                </a:solidFill>
              </a:rPr>
              <a:t>Chore bucks &amp; charts</a:t>
            </a:r>
          </a:p>
          <a:p>
            <a:pPr lvl="3"/>
            <a:r>
              <a:rPr lang="en-US" sz="2800" dirty="0">
                <a:solidFill>
                  <a:schemeClr val="accent1">
                    <a:lumMod val="75000"/>
                  </a:schemeClr>
                </a:solidFill>
              </a:rPr>
              <a:t>Allowance </a:t>
            </a:r>
            <a:r>
              <a:rPr lang="en-US" sz="2800" dirty="0">
                <a:solidFill>
                  <a:schemeClr val="accent1">
                    <a:lumMod val="75000"/>
                  </a:schemeClr>
                </a:solidFill>
                <a:sym typeface="Wingdings" panose="05000000000000000000" pitchFamily="2" charset="2"/>
              </a:rPr>
              <a:t></a:t>
            </a:r>
            <a:endParaRPr lang="en-US" sz="2800" dirty="0">
              <a:solidFill>
                <a:schemeClr val="accent1">
                  <a:lumMod val="75000"/>
                </a:schemeClr>
              </a:solidFill>
            </a:endParaRPr>
          </a:p>
          <a:p>
            <a:pPr lvl="3"/>
            <a:endParaRPr lang="en-US" sz="2400" dirty="0"/>
          </a:p>
          <a:p>
            <a:pPr lvl="3"/>
            <a:endParaRPr lang="en-US" sz="24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5" name="Picture 4" descr="Calendar&#10;&#10;Description automatically generated">
            <a:extLst>
              <a:ext uri="{FF2B5EF4-FFF2-40B4-BE49-F238E27FC236}">
                <a16:creationId xmlns:a16="http://schemas.microsoft.com/office/drawing/2014/main" id="{B49C26FE-12AE-A088-6150-E98F50C7E9A1}"/>
              </a:ext>
            </a:extLst>
          </p:cNvPr>
          <p:cNvPicPr>
            <a:picLocks noChangeAspect="1"/>
          </p:cNvPicPr>
          <p:nvPr/>
        </p:nvPicPr>
        <p:blipFill rotWithShape="1">
          <a:blip r:embed="rId2">
            <a:extLst>
              <a:ext uri="{28A0092B-C50C-407E-A947-70E740481C1C}">
                <a14:useLocalDpi xmlns:a14="http://schemas.microsoft.com/office/drawing/2010/main" val="0"/>
              </a:ext>
            </a:extLst>
          </a:blip>
          <a:srcRect t="23902" b="5114"/>
          <a:stretch/>
        </p:blipFill>
        <p:spPr>
          <a:xfrm>
            <a:off x="6293765" y="1531620"/>
            <a:ext cx="4607915" cy="4371340"/>
          </a:xfrm>
          <a:prstGeom prst="rect">
            <a:avLst/>
          </a:prstGeom>
          <a:effectLst>
            <a:softEdge rad="12700"/>
          </a:effectLst>
        </p:spPr>
      </p:pic>
    </p:spTree>
    <p:extLst>
      <p:ext uri="{BB962C8B-B14F-4D97-AF65-F5344CB8AC3E}">
        <p14:creationId xmlns:p14="http://schemas.microsoft.com/office/powerpoint/2010/main" val="29251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a:t>Fun Builds Tolerance!</a:t>
            </a:r>
            <a:endParaRPr lang="en-US" dirty="0"/>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129664" y="768351"/>
            <a:ext cx="6763069" cy="4686299"/>
          </a:xfrm>
        </p:spPr>
        <p:txBody>
          <a:bodyPr anchor="t" anchorCtr="0">
            <a:noAutofit/>
          </a:bodyPr>
          <a:lstStyle/>
          <a:p>
            <a:pPr marL="0" indent="0">
              <a:buNone/>
            </a:pPr>
            <a:endParaRPr lang="en-US" sz="2800" dirty="0">
              <a:solidFill>
                <a:schemeClr val="accent1">
                  <a:lumMod val="75000"/>
                </a:schemeClr>
              </a:solidFill>
            </a:endParaRPr>
          </a:p>
          <a:p>
            <a:pPr lvl="1"/>
            <a:r>
              <a:rPr lang="en-US" dirty="0">
                <a:solidFill>
                  <a:schemeClr val="accent1">
                    <a:lumMod val="75000"/>
                  </a:schemeClr>
                </a:solidFill>
              </a:rPr>
              <a:t>Sometimes kids need a little more fun to TRY chores</a:t>
            </a:r>
          </a:p>
          <a:p>
            <a:pPr lvl="1"/>
            <a:r>
              <a:rPr lang="en-US" dirty="0">
                <a:solidFill>
                  <a:schemeClr val="accent1">
                    <a:lumMod val="75000"/>
                  </a:schemeClr>
                </a:solidFill>
              </a:rPr>
              <a:t>Use socks as “dust mitts”</a:t>
            </a:r>
          </a:p>
          <a:p>
            <a:pPr lvl="1"/>
            <a:r>
              <a:rPr lang="en-US" dirty="0">
                <a:solidFill>
                  <a:schemeClr val="accent1">
                    <a:lumMod val="75000"/>
                  </a:schemeClr>
                </a:solidFill>
              </a:rPr>
              <a:t>Hide coins/dollar bills/stickers under furniture when vacuuming, sweeping, or gathering items to set the table</a:t>
            </a:r>
          </a:p>
          <a:p>
            <a:pPr lvl="1"/>
            <a:r>
              <a:rPr lang="en-US" dirty="0">
                <a:solidFill>
                  <a:schemeClr val="accent1">
                    <a:lumMod val="75000"/>
                  </a:schemeClr>
                </a:solidFill>
              </a:rPr>
              <a:t>Use dry erase markers to draw faces on dishes and encourage your child to wash them off</a:t>
            </a:r>
          </a:p>
          <a:p>
            <a:pPr lvl="1"/>
            <a:r>
              <a:rPr lang="en-US" dirty="0">
                <a:solidFill>
                  <a:schemeClr val="accent1">
                    <a:lumMod val="75000"/>
                  </a:schemeClr>
                </a:solidFill>
              </a:rPr>
              <a:t>Play with rice/sand bin, then ask child to sweep it back into the bin!</a:t>
            </a:r>
          </a:p>
          <a:p>
            <a:pPr lvl="1"/>
            <a:r>
              <a:rPr lang="en-US" dirty="0">
                <a:solidFill>
                  <a:schemeClr val="accent1">
                    <a:lumMod val="75000"/>
                  </a:schemeClr>
                </a:solidFill>
              </a:rPr>
              <a:t>Do some water play, then have your child practice wiping spills</a:t>
            </a:r>
          </a:p>
          <a:p>
            <a:pPr lvl="1"/>
            <a:r>
              <a:rPr lang="en-US" dirty="0">
                <a:solidFill>
                  <a:schemeClr val="accent1">
                    <a:lumMod val="75000"/>
                  </a:schemeClr>
                </a:solidFill>
              </a:rPr>
              <a:t>Decorate a cleaning caddy or special apron with them!</a:t>
            </a:r>
          </a:p>
          <a:p>
            <a:pPr lvl="1"/>
            <a:endParaRPr lang="en-US" dirty="0"/>
          </a:p>
          <a:p>
            <a:pPr lvl="2"/>
            <a:endParaRPr lang="en-US" sz="20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1028" name="Picture 4" descr="37+ Unusual Uses for Lonely Socks : 38 Steps (with Pictures) - Instructables">
            <a:extLst>
              <a:ext uri="{FF2B5EF4-FFF2-40B4-BE49-F238E27FC236}">
                <a16:creationId xmlns:a16="http://schemas.microsoft.com/office/drawing/2014/main" id="{D98A90FF-34D7-E1AF-5F3D-75449868D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733" y="1904632"/>
            <a:ext cx="3659187" cy="304873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20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Errorless Teaching</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232851" y="496570"/>
            <a:ext cx="6204269" cy="5142230"/>
          </a:xfrm>
        </p:spPr>
        <p:txBody>
          <a:bodyPr anchor="t" anchorCtr="0">
            <a:noAutofit/>
          </a:bodyPr>
          <a:lstStyle/>
          <a:p>
            <a:pPr marL="0" indent="0">
              <a:buNone/>
            </a:pPr>
            <a:endParaRPr lang="en-US" sz="2000" dirty="0"/>
          </a:p>
          <a:p>
            <a:pPr lvl="1"/>
            <a:r>
              <a:rPr lang="en-US" sz="2400" dirty="0"/>
              <a:t>What it is:</a:t>
            </a:r>
          </a:p>
          <a:p>
            <a:pPr lvl="2"/>
            <a:r>
              <a:rPr lang="en-US" sz="2400" dirty="0">
                <a:solidFill>
                  <a:schemeClr val="accent1">
                    <a:lumMod val="75000"/>
                  </a:schemeClr>
                </a:solidFill>
              </a:rPr>
              <a:t>Helping them perform the task thoroughly (no errors)</a:t>
            </a:r>
          </a:p>
          <a:p>
            <a:pPr lvl="2"/>
            <a:r>
              <a:rPr lang="en-US" sz="2400" dirty="0">
                <a:solidFill>
                  <a:schemeClr val="accent1">
                    <a:lumMod val="75000"/>
                  </a:schemeClr>
                </a:solidFill>
              </a:rPr>
              <a:t>Hand-over-hand</a:t>
            </a:r>
          </a:p>
          <a:p>
            <a:pPr lvl="3"/>
            <a:r>
              <a:rPr lang="en-US" sz="2400" dirty="0">
                <a:solidFill>
                  <a:schemeClr val="accent1">
                    <a:lumMod val="75000"/>
                  </a:schemeClr>
                </a:solidFill>
              </a:rPr>
              <a:t>Ex: wiping a table</a:t>
            </a:r>
          </a:p>
          <a:p>
            <a:pPr lvl="3"/>
            <a:r>
              <a:rPr lang="en-US" sz="2400" dirty="0">
                <a:solidFill>
                  <a:schemeClr val="accent1">
                    <a:lumMod val="75000"/>
                  </a:schemeClr>
                </a:solidFill>
              </a:rPr>
              <a:t>Ex: pouring snack crackers onto a plate</a:t>
            </a:r>
          </a:p>
          <a:p>
            <a:pPr lvl="1"/>
            <a:r>
              <a:rPr lang="en-US" sz="2400" dirty="0"/>
              <a:t>When to use:</a:t>
            </a:r>
          </a:p>
          <a:p>
            <a:pPr lvl="2"/>
            <a:r>
              <a:rPr lang="en-US" sz="2400" dirty="0">
                <a:solidFill>
                  <a:schemeClr val="accent1">
                    <a:lumMod val="75000"/>
                  </a:schemeClr>
                </a:solidFill>
              </a:rPr>
              <a:t>First time your child is asked to perform chore</a:t>
            </a:r>
          </a:p>
          <a:p>
            <a:pPr lvl="2"/>
            <a:r>
              <a:rPr lang="en-US" sz="2400" dirty="0">
                <a:solidFill>
                  <a:schemeClr val="accent1">
                    <a:lumMod val="75000"/>
                  </a:schemeClr>
                </a:solidFill>
              </a:rPr>
              <a:t>If after 2-3 separate tries, your child is still scoring 1 on the thoroughness scale</a:t>
            </a:r>
          </a:p>
          <a:p>
            <a:pPr lvl="1"/>
            <a:endParaRPr lang="en-US" dirty="0"/>
          </a:p>
          <a:p>
            <a:pPr lvl="2"/>
            <a:endParaRPr lang="en-US" sz="20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4" name="Picture 4" descr="Common Prompts Used by Professionals to Teach Children with Autism">
            <a:extLst>
              <a:ext uri="{FF2B5EF4-FFF2-40B4-BE49-F238E27FC236}">
                <a16:creationId xmlns:a16="http://schemas.microsoft.com/office/drawing/2014/main" id="{56CCFAAE-7335-6D0D-C17B-9EBC6DFEE1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44" r="11362"/>
          <a:stretch/>
        </p:blipFill>
        <p:spPr bwMode="auto">
          <a:xfrm>
            <a:off x="7437120" y="2210771"/>
            <a:ext cx="4226560" cy="21009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83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484311" y="334262"/>
            <a:ext cx="5557620" cy="1504335"/>
          </a:xfrm>
        </p:spPr>
        <p:txBody>
          <a:bodyPr>
            <a:normAutofit/>
          </a:bodyPr>
          <a:lstStyle/>
          <a:p>
            <a:r>
              <a:rPr lang="en-US" sz="3600" dirty="0"/>
              <a:t>Prompts and Prompt Fading</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016560" y="1417319"/>
            <a:ext cx="4967680" cy="3124201"/>
          </a:xfrm>
        </p:spPr>
        <p:txBody>
          <a:bodyPr anchor="t" anchorCtr="0">
            <a:noAutofit/>
          </a:bodyPr>
          <a:lstStyle/>
          <a:p>
            <a:pPr marL="0" indent="0">
              <a:lnSpc>
                <a:spcPct val="90000"/>
              </a:lnSpc>
              <a:buNone/>
            </a:pPr>
            <a:endParaRPr lang="en-US" sz="1800" dirty="0"/>
          </a:p>
          <a:p>
            <a:pPr lvl="1">
              <a:lnSpc>
                <a:spcPct val="90000"/>
              </a:lnSpc>
            </a:pPr>
            <a:r>
              <a:rPr lang="en-US" dirty="0"/>
              <a:t>Differs with every child, for every skill!</a:t>
            </a:r>
          </a:p>
          <a:p>
            <a:pPr lvl="1">
              <a:lnSpc>
                <a:spcPct val="90000"/>
              </a:lnSpc>
            </a:pPr>
            <a:r>
              <a:rPr lang="en-US" dirty="0"/>
              <a:t>Use “most-to-least” if your child shows very little or no thoroughness</a:t>
            </a:r>
          </a:p>
          <a:p>
            <a:pPr lvl="1">
              <a:lnSpc>
                <a:spcPct val="90000"/>
              </a:lnSpc>
            </a:pPr>
            <a:r>
              <a:rPr lang="en-US" dirty="0"/>
              <a:t>Use “least-to-most” if your child’s thoroughness is improving</a:t>
            </a:r>
          </a:p>
          <a:p>
            <a:pPr lvl="1">
              <a:lnSpc>
                <a:spcPct val="90000"/>
              </a:lnSpc>
            </a:pPr>
            <a:r>
              <a:rPr lang="en-US" dirty="0"/>
              <a:t>Over time, we want to fade these prompts to build independence!</a:t>
            </a:r>
          </a:p>
          <a:p>
            <a:pPr lvl="2">
              <a:lnSpc>
                <a:spcPct val="90000"/>
              </a:lnSpc>
            </a:pPr>
            <a:r>
              <a:rPr lang="en-US" sz="2000" dirty="0">
                <a:solidFill>
                  <a:schemeClr val="accent1">
                    <a:lumMod val="75000"/>
                  </a:schemeClr>
                </a:solidFill>
              </a:rPr>
              <a:t>Ex: Helping your child begin to make a pile while sweeping, then letting go of the broom</a:t>
            </a:r>
          </a:p>
          <a:p>
            <a:pPr lvl="1">
              <a:lnSpc>
                <a:spcPct val="90000"/>
              </a:lnSpc>
            </a:pPr>
            <a:r>
              <a:rPr lang="en-US" dirty="0"/>
              <a:t>Silent prompts</a:t>
            </a:r>
          </a:p>
          <a:p>
            <a:pPr lvl="2">
              <a:lnSpc>
                <a:spcPct val="90000"/>
              </a:lnSpc>
            </a:pPr>
            <a:r>
              <a:rPr lang="en-US" sz="2000" dirty="0">
                <a:solidFill>
                  <a:schemeClr val="accent1">
                    <a:lumMod val="75000"/>
                  </a:schemeClr>
                </a:solidFill>
              </a:rPr>
              <a:t>Ex: Point prompts</a:t>
            </a:r>
          </a:p>
          <a:p>
            <a:pPr lvl="2">
              <a:lnSpc>
                <a:spcPct val="90000"/>
              </a:lnSpc>
            </a:pPr>
            <a:endParaRPr lang="en-US" sz="1200" dirty="0"/>
          </a:p>
          <a:p>
            <a:pPr lvl="2">
              <a:lnSpc>
                <a:spcPct val="90000"/>
              </a:lnSpc>
            </a:pPr>
            <a:endParaRPr lang="en-US" sz="1200" dirty="0"/>
          </a:p>
          <a:p>
            <a:pPr lvl="2">
              <a:lnSpc>
                <a:spcPct val="90000"/>
              </a:lnSpc>
            </a:pPr>
            <a:endParaRPr lang="en-US" sz="1200" dirty="0"/>
          </a:p>
          <a:p>
            <a:pPr lvl="2">
              <a:lnSpc>
                <a:spcPct val="90000"/>
              </a:lnSpc>
            </a:pPr>
            <a:endParaRPr lang="en-US" sz="1200" dirty="0"/>
          </a:p>
          <a:p>
            <a:pPr lvl="2">
              <a:lnSpc>
                <a:spcPct val="90000"/>
              </a:lnSpc>
            </a:pPr>
            <a:endParaRPr lang="en-US" sz="1200" dirty="0"/>
          </a:p>
          <a:p>
            <a:pPr>
              <a:lnSpc>
                <a:spcPct val="90000"/>
              </a:lnSpc>
            </a:pPr>
            <a:endParaRPr lang="en-US" sz="1200" dirty="0"/>
          </a:p>
          <a:p>
            <a:pPr lvl="1">
              <a:lnSpc>
                <a:spcPct val="90000"/>
              </a:lnSpc>
            </a:pPr>
            <a:endParaRPr lang="en-US" sz="1200" dirty="0"/>
          </a:p>
          <a:p>
            <a:pPr>
              <a:lnSpc>
                <a:spcPct val="90000"/>
              </a:lnSpc>
            </a:pPr>
            <a:endParaRPr lang="en-US" sz="1200" dirty="0"/>
          </a:p>
          <a:p>
            <a:pPr marL="457200" lvl="1" indent="0">
              <a:lnSpc>
                <a:spcPct val="90000"/>
              </a:lnSpc>
              <a:buNone/>
            </a:pPr>
            <a:endParaRPr lang="en-US" sz="1200" dirty="0"/>
          </a:p>
          <a:p>
            <a:pPr>
              <a:lnSpc>
                <a:spcPct val="90000"/>
              </a:lnSpc>
            </a:pPr>
            <a:endParaRPr lang="en-US" sz="1200" dirty="0"/>
          </a:p>
          <a:p>
            <a:pPr lvl="1">
              <a:lnSpc>
                <a:spcPct val="90000"/>
              </a:lnSpc>
            </a:pPr>
            <a:endParaRPr lang="en-US" sz="1200" dirty="0"/>
          </a:p>
        </p:txBody>
      </p:sp>
      <p:pic>
        <p:nvPicPr>
          <p:cNvPr id="3076" name="Picture 4" descr="What is a Prompt Hierarchy in Applied Behavioral Analysis?">
            <a:extLst>
              <a:ext uri="{FF2B5EF4-FFF2-40B4-BE49-F238E27FC236}">
                <a16:creationId xmlns:a16="http://schemas.microsoft.com/office/drawing/2014/main" id="{A3097EEB-FABC-B6E1-29A0-A43AB80EA9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51991" y="1838597"/>
            <a:ext cx="5096321" cy="3987870"/>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94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Video Modeling</a:t>
            </a:r>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rmAutofit/>
          </a:bodyPr>
          <a:lstStyle/>
          <a:p>
            <a:pPr lvl="1"/>
            <a:r>
              <a:rPr lang="en-US" sz="2600" b="0" i="0" dirty="0">
                <a:solidFill>
                  <a:srgbClr val="2A3135"/>
                </a:solidFill>
                <a:effectLst/>
                <a:latin typeface="-apple-system"/>
              </a:rPr>
              <a:t>A video that provides a visual model of the target skill. </a:t>
            </a:r>
          </a:p>
          <a:p>
            <a:pPr lvl="1"/>
            <a:r>
              <a:rPr lang="en-US" sz="2600" b="0" i="0" dirty="0">
                <a:solidFill>
                  <a:srgbClr val="2A3135"/>
                </a:solidFill>
                <a:effectLst/>
                <a:latin typeface="-apple-system"/>
              </a:rPr>
              <a:t>Research supports that video models may support skill </a:t>
            </a:r>
            <a:r>
              <a:rPr lang="en-US" sz="2600" dirty="0">
                <a:solidFill>
                  <a:srgbClr val="2A3135"/>
                </a:solidFill>
                <a:latin typeface="-apple-system"/>
              </a:rPr>
              <a:t>development even more so than in-vivo models!</a:t>
            </a:r>
          </a:p>
          <a:p>
            <a:pPr lvl="1"/>
            <a:r>
              <a:rPr lang="en-US" sz="2400" dirty="0">
                <a:solidFill>
                  <a:srgbClr val="2A3135"/>
                </a:solidFill>
                <a:latin typeface="-apple-system"/>
              </a:rPr>
              <a:t>4 types:</a:t>
            </a:r>
          </a:p>
          <a:p>
            <a:pPr marL="457200" lvl="1" indent="0">
              <a:buNone/>
            </a:pPr>
            <a:endParaRPr lang="en-US" sz="2400" dirty="0">
              <a:solidFill>
                <a:srgbClr val="2A3135"/>
              </a:solidFill>
              <a:latin typeface="-apple-system"/>
            </a:endParaRPr>
          </a:p>
          <a:p>
            <a:pPr lvl="2"/>
            <a:endParaRPr lang="en-US" sz="2600" dirty="0"/>
          </a:p>
          <a:p>
            <a:pPr lvl="2"/>
            <a:endParaRPr lang="en-US" dirty="0"/>
          </a:p>
          <a:p>
            <a:pPr lvl="2"/>
            <a:endParaRPr lang="en-US" sz="24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2050" name="Picture 2" descr="Video self-modeling for children with autism - Home | Facebook">
            <a:extLst>
              <a:ext uri="{FF2B5EF4-FFF2-40B4-BE49-F238E27FC236}">
                <a16:creationId xmlns:a16="http://schemas.microsoft.com/office/drawing/2014/main" id="{78538FF3-5223-3739-39B4-CC51AF685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793" y="3428999"/>
            <a:ext cx="3896555" cy="259298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 name="Picture 2" descr="Girl vacuuming Images, Stock Photos &amp; Vectors | Shutterstock">
            <a:extLst>
              <a:ext uri="{FF2B5EF4-FFF2-40B4-BE49-F238E27FC236}">
                <a16:creationId xmlns:a16="http://schemas.microsoft.com/office/drawing/2014/main" id="{DBA43500-7ED8-B2BA-51D7-2DEC17AFFC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16" b="14286"/>
          <a:stretch/>
        </p:blipFill>
        <p:spPr bwMode="auto">
          <a:xfrm>
            <a:off x="3029835" y="3428998"/>
            <a:ext cx="2286373" cy="324372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6E31DB-5E87-4772-F5F0-090DB3C002B9}"/>
              </a:ext>
            </a:extLst>
          </p:cNvPr>
          <p:cNvSpPr txBox="1"/>
          <p:nvPr/>
        </p:nvSpPr>
        <p:spPr>
          <a:xfrm>
            <a:off x="2865602" y="2844223"/>
            <a:ext cx="2540000" cy="584775"/>
          </a:xfrm>
          <a:prstGeom prst="rect">
            <a:avLst/>
          </a:prstGeom>
          <a:noFill/>
        </p:spPr>
        <p:txBody>
          <a:bodyPr wrap="square" rtlCol="0">
            <a:spAutoFit/>
          </a:bodyPr>
          <a:lstStyle/>
          <a:p>
            <a:pPr algn="ctr"/>
            <a:r>
              <a:rPr lang="en-US" sz="3200" b="1" dirty="0"/>
              <a:t>Basic</a:t>
            </a:r>
          </a:p>
        </p:txBody>
      </p:sp>
      <p:sp>
        <p:nvSpPr>
          <p:cNvPr id="10" name="TextBox 9">
            <a:extLst>
              <a:ext uri="{FF2B5EF4-FFF2-40B4-BE49-F238E27FC236}">
                <a16:creationId xmlns:a16="http://schemas.microsoft.com/office/drawing/2014/main" id="{225FB5F7-09CC-D79D-05FB-C5B65B337007}"/>
              </a:ext>
            </a:extLst>
          </p:cNvPr>
          <p:cNvSpPr txBox="1"/>
          <p:nvPr/>
        </p:nvSpPr>
        <p:spPr>
          <a:xfrm>
            <a:off x="7202810" y="2844223"/>
            <a:ext cx="3242520" cy="584775"/>
          </a:xfrm>
          <a:prstGeom prst="rect">
            <a:avLst/>
          </a:prstGeom>
          <a:noFill/>
        </p:spPr>
        <p:txBody>
          <a:bodyPr wrap="square" rtlCol="0">
            <a:spAutoFit/>
          </a:bodyPr>
          <a:lstStyle/>
          <a:p>
            <a:pPr algn="ctr"/>
            <a:r>
              <a:rPr lang="en-US" sz="3200" b="1" dirty="0"/>
              <a:t>Self-modeling</a:t>
            </a:r>
          </a:p>
        </p:txBody>
      </p:sp>
    </p:spTree>
    <p:extLst>
      <p:ext uri="{BB962C8B-B14F-4D97-AF65-F5344CB8AC3E}">
        <p14:creationId xmlns:p14="http://schemas.microsoft.com/office/powerpoint/2010/main" val="424117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p:cTn id="33" dur="1000" fill="hold"/>
                                        <p:tgtEl>
                                          <p:spTgt spid="2050"/>
                                        </p:tgtEl>
                                        <p:attrNameLst>
                                          <p:attrName>ppt_w</p:attrName>
                                        </p:attrNameLst>
                                      </p:cBhvr>
                                      <p:tavLst>
                                        <p:tav tm="0">
                                          <p:val>
                                            <p:fltVal val="0"/>
                                          </p:val>
                                        </p:tav>
                                        <p:tav tm="100000">
                                          <p:val>
                                            <p:strVal val="#ppt_w"/>
                                          </p:val>
                                        </p:tav>
                                      </p:tavLst>
                                    </p:anim>
                                    <p:anim calcmode="lin" valueType="num">
                                      <p:cBhvr>
                                        <p:cTn id="34" dur="1000" fill="hold"/>
                                        <p:tgtEl>
                                          <p:spTgt spid="2050"/>
                                        </p:tgtEl>
                                        <p:attrNameLst>
                                          <p:attrName>ppt_h</p:attrName>
                                        </p:attrNameLst>
                                      </p:cBhvr>
                                      <p:tavLst>
                                        <p:tav tm="0">
                                          <p:val>
                                            <p:fltVal val="0"/>
                                          </p:val>
                                        </p:tav>
                                        <p:tav tm="100000">
                                          <p:val>
                                            <p:strVal val="#ppt_h"/>
                                          </p:val>
                                        </p:tav>
                                      </p:tavLst>
                                    </p:anim>
                                    <p:anim calcmode="lin" valueType="num">
                                      <p:cBhvr>
                                        <p:cTn id="35" dur="1000" fill="hold"/>
                                        <p:tgtEl>
                                          <p:spTgt spid="2050"/>
                                        </p:tgtEl>
                                        <p:attrNameLst>
                                          <p:attrName>style.rotation</p:attrName>
                                        </p:attrNameLst>
                                      </p:cBhvr>
                                      <p:tavLst>
                                        <p:tav tm="0">
                                          <p:val>
                                            <p:fltVal val="90"/>
                                          </p:val>
                                        </p:tav>
                                        <p:tav tm="100000">
                                          <p:val>
                                            <p:fltVal val="0"/>
                                          </p:val>
                                        </p:tav>
                                      </p:tavLst>
                                    </p:anim>
                                    <p:animEffect transition="in" filter="fade">
                                      <p:cBhvr>
                                        <p:cTn id="36" dur="1000"/>
                                        <p:tgtEl>
                                          <p:spTgt spid="2050"/>
                                        </p:tgtEl>
                                      </p:cBhvr>
                                    </p:animEffect>
                                  </p:childTnLst>
                                </p:cTn>
                              </p:par>
                            </p:childTnLst>
                          </p:cTn>
                        </p:par>
                        <p:par>
                          <p:cTn id="37" fill="hold">
                            <p:stCondLst>
                              <p:cond delay="1000"/>
                            </p:stCondLst>
                            <p:childTnLst>
                              <p:par>
                                <p:cTn id="38" presetID="53"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Video Modeling</a:t>
            </a:r>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rmAutofit/>
          </a:bodyPr>
          <a:lstStyle/>
          <a:p>
            <a:pPr lvl="1"/>
            <a:r>
              <a:rPr lang="en-US" sz="2600" b="0" i="0" dirty="0">
                <a:solidFill>
                  <a:srgbClr val="2A3135"/>
                </a:solidFill>
                <a:effectLst/>
                <a:latin typeface="-apple-system"/>
              </a:rPr>
              <a:t>A video that provides a visual model of the target skill </a:t>
            </a:r>
          </a:p>
          <a:p>
            <a:pPr lvl="1"/>
            <a:r>
              <a:rPr lang="en-US" sz="2600" b="0" i="0" dirty="0">
                <a:solidFill>
                  <a:srgbClr val="2A3135"/>
                </a:solidFill>
                <a:effectLst/>
                <a:latin typeface="-apple-system"/>
              </a:rPr>
              <a:t>Research supports that video models may support skill </a:t>
            </a:r>
            <a:r>
              <a:rPr lang="en-US" sz="2600" dirty="0">
                <a:solidFill>
                  <a:srgbClr val="2A3135"/>
                </a:solidFill>
                <a:latin typeface="-apple-system"/>
              </a:rPr>
              <a:t>development even more so than in-vivo models!</a:t>
            </a:r>
          </a:p>
          <a:p>
            <a:pPr lvl="1"/>
            <a:r>
              <a:rPr lang="en-US" sz="2400" dirty="0">
                <a:solidFill>
                  <a:srgbClr val="2A3135"/>
                </a:solidFill>
                <a:latin typeface="-apple-system"/>
              </a:rPr>
              <a:t>4 types:</a:t>
            </a:r>
          </a:p>
          <a:p>
            <a:pPr marL="457200" lvl="1" indent="0">
              <a:buNone/>
            </a:pPr>
            <a:r>
              <a:rPr lang="en-US" sz="2400" dirty="0">
                <a:solidFill>
                  <a:srgbClr val="2A3135"/>
                </a:solidFill>
                <a:latin typeface="-apple-system"/>
              </a:rPr>
              <a:t>	</a:t>
            </a:r>
          </a:p>
          <a:p>
            <a:pPr lvl="2"/>
            <a:endParaRPr lang="en-US" sz="2600" dirty="0"/>
          </a:p>
          <a:p>
            <a:pPr lvl="2"/>
            <a:endParaRPr lang="en-US" dirty="0"/>
          </a:p>
          <a:p>
            <a:pPr lvl="2"/>
            <a:endParaRPr lang="en-US" sz="24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2052" name="Picture 4" descr="How To: Wash The Dishes - Point of View Video Modeling - YouTube">
            <a:extLst>
              <a:ext uri="{FF2B5EF4-FFF2-40B4-BE49-F238E27FC236}">
                <a16:creationId xmlns:a16="http://schemas.microsoft.com/office/drawing/2014/main" id="{E33EE86E-BBC4-E07B-608C-242B5BC62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0" y="3613943"/>
            <a:ext cx="4672189" cy="26281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54" name="Picture 6" descr="Video Modelling - Life Skills Resource">
            <a:extLst>
              <a:ext uri="{FF2B5EF4-FFF2-40B4-BE49-F238E27FC236}">
                <a16:creationId xmlns:a16="http://schemas.microsoft.com/office/drawing/2014/main" id="{3016F335-8A6F-446C-FC0B-6D9E6DA2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642" y="3613943"/>
            <a:ext cx="4148481" cy="300073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0CAC4A-BFF1-E0D9-1020-7743896A315A}"/>
              </a:ext>
            </a:extLst>
          </p:cNvPr>
          <p:cNvSpPr txBox="1"/>
          <p:nvPr/>
        </p:nvSpPr>
        <p:spPr>
          <a:xfrm>
            <a:off x="2729794" y="2951669"/>
            <a:ext cx="2540000" cy="584775"/>
          </a:xfrm>
          <a:prstGeom prst="rect">
            <a:avLst/>
          </a:prstGeom>
          <a:noFill/>
        </p:spPr>
        <p:txBody>
          <a:bodyPr wrap="square" rtlCol="0">
            <a:spAutoFit/>
          </a:bodyPr>
          <a:lstStyle/>
          <a:p>
            <a:pPr algn="ctr"/>
            <a:r>
              <a:rPr lang="en-US" sz="3200" b="1" dirty="0"/>
              <a:t>Point of View</a:t>
            </a:r>
          </a:p>
        </p:txBody>
      </p:sp>
      <p:sp>
        <p:nvSpPr>
          <p:cNvPr id="9" name="TextBox 8">
            <a:extLst>
              <a:ext uri="{FF2B5EF4-FFF2-40B4-BE49-F238E27FC236}">
                <a16:creationId xmlns:a16="http://schemas.microsoft.com/office/drawing/2014/main" id="{206D12DA-1F4D-D252-600C-ABEE5CB418C8}"/>
              </a:ext>
            </a:extLst>
          </p:cNvPr>
          <p:cNvSpPr txBox="1"/>
          <p:nvPr/>
        </p:nvSpPr>
        <p:spPr>
          <a:xfrm>
            <a:off x="7743341" y="2951669"/>
            <a:ext cx="3193082" cy="584775"/>
          </a:xfrm>
          <a:prstGeom prst="rect">
            <a:avLst/>
          </a:prstGeom>
          <a:noFill/>
        </p:spPr>
        <p:txBody>
          <a:bodyPr wrap="square" rtlCol="0">
            <a:spAutoFit/>
          </a:bodyPr>
          <a:lstStyle/>
          <a:p>
            <a:pPr algn="ctr"/>
            <a:r>
              <a:rPr lang="en-US" sz="3200" b="1" dirty="0"/>
              <a:t>Video Prompting</a:t>
            </a:r>
          </a:p>
        </p:txBody>
      </p:sp>
    </p:spTree>
    <p:extLst>
      <p:ext uri="{BB962C8B-B14F-4D97-AF65-F5344CB8AC3E}">
        <p14:creationId xmlns:p14="http://schemas.microsoft.com/office/powerpoint/2010/main" val="423792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1000" fill="hold"/>
                                        <p:tgtEl>
                                          <p:spTgt spid="2052"/>
                                        </p:tgtEl>
                                        <p:attrNameLst>
                                          <p:attrName>ppt_w</p:attrName>
                                        </p:attrNameLst>
                                      </p:cBhvr>
                                      <p:tavLst>
                                        <p:tav tm="0">
                                          <p:val>
                                            <p:fltVal val="0"/>
                                          </p:val>
                                        </p:tav>
                                        <p:tav tm="100000">
                                          <p:val>
                                            <p:strVal val="#ppt_w"/>
                                          </p:val>
                                        </p:tav>
                                      </p:tavLst>
                                    </p:anim>
                                    <p:anim calcmode="lin" valueType="num">
                                      <p:cBhvr>
                                        <p:cTn id="20" dur="1000" fill="hold"/>
                                        <p:tgtEl>
                                          <p:spTgt spid="2052"/>
                                        </p:tgtEl>
                                        <p:attrNameLst>
                                          <p:attrName>ppt_h</p:attrName>
                                        </p:attrNameLst>
                                      </p:cBhvr>
                                      <p:tavLst>
                                        <p:tav tm="0">
                                          <p:val>
                                            <p:fltVal val="0"/>
                                          </p:val>
                                        </p:tav>
                                        <p:tav tm="100000">
                                          <p:val>
                                            <p:strVal val="#ppt_h"/>
                                          </p:val>
                                        </p:tav>
                                      </p:tavLst>
                                    </p:anim>
                                    <p:anim calcmode="lin" valueType="num">
                                      <p:cBhvr>
                                        <p:cTn id="21" dur="1000" fill="hold"/>
                                        <p:tgtEl>
                                          <p:spTgt spid="2052"/>
                                        </p:tgtEl>
                                        <p:attrNameLst>
                                          <p:attrName>style.rotation</p:attrName>
                                        </p:attrNameLst>
                                      </p:cBhvr>
                                      <p:tavLst>
                                        <p:tav tm="0">
                                          <p:val>
                                            <p:fltVal val="90"/>
                                          </p:val>
                                        </p:tav>
                                        <p:tav tm="100000">
                                          <p:val>
                                            <p:fltVal val="0"/>
                                          </p:val>
                                        </p:tav>
                                      </p:tavLst>
                                    </p:anim>
                                    <p:animEffect transition="in" filter="fade">
                                      <p:cBhvr>
                                        <p:cTn id="22" dur="1000"/>
                                        <p:tgtEl>
                                          <p:spTgt spid="2052"/>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 calcmode="lin" valueType="num">
                                      <p:cBhvr>
                                        <p:cTn id="33" dur="1000" fill="hold"/>
                                        <p:tgtEl>
                                          <p:spTgt spid="2054"/>
                                        </p:tgtEl>
                                        <p:attrNameLst>
                                          <p:attrName>ppt_w</p:attrName>
                                        </p:attrNameLst>
                                      </p:cBhvr>
                                      <p:tavLst>
                                        <p:tav tm="0">
                                          <p:val>
                                            <p:fltVal val="0"/>
                                          </p:val>
                                        </p:tav>
                                        <p:tav tm="100000">
                                          <p:val>
                                            <p:strVal val="#ppt_w"/>
                                          </p:val>
                                        </p:tav>
                                      </p:tavLst>
                                    </p:anim>
                                    <p:anim calcmode="lin" valueType="num">
                                      <p:cBhvr>
                                        <p:cTn id="34" dur="1000" fill="hold"/>
                                        <p:tgtEl>
                                          <p:spTgt spid="2054"/>
                                        </p:tgtEl>
                                        <p:attrNameLst>
                                          <p:attrName>ppt_h</p:attrName>
                                        </p:attrNameLst>
                                      </p:cBhvr>
                                      <p:tavLst>
                                        <p:tav tm="0">
                                          <p:val>
                                            <p:fltVal val="0"/>
                                          </p:val>
                                        </p:tav>
                                        <p:tav tm="100000">
                                          <p:val>
                                            <p:strVal val="#ppt_h"/>
                                          </p:val>
                                        </p:tav>
                                      </p:tavLst>
                                    </p:anim>
                                    <p:anim calcmode="lin" valueType="num">
                                      <p:cBhvr>
                                        <p:cTn id="35" dur="1000" fill="hold"/>
                                        <p:tgtEl>
                                          <p:spTgt spid="2054"/>
                                        </p:tgtEl>
                                        <p:attrNameLst>
                                          <p:attrName>style.rotation</p:attrName>
                                        </p:attrNameLst>
                                      </p:cBhvr>
                                      <p:tavLst>
                                        <p:tav tm="0">
                                          <p:val>
                                            <p:fltVal val="90"/>
                                          </p:val>
                                        </p:tav>
                                        <p:tav tm="100000">
                                          <p:val>
                                            <p:fltVal val="0"/>
                                          </p:val>
                                        </p:tav>
                                      </p:tavLst>
                                    </p:anim>
                                    <p:animEffect transition="in" filter="fade">
                                      <p:cBhvr>
                                        <p:cTn id="36" dur="1000"/>
                                        <p:tgtEl>
                                          <p:spTgt spid="2054"/>
                                        </p:tgtEl>
                                      </p:cBhvr>
                                    </p:animEffect>
                                  </p:childTnLst>
                                </p:cTn>
                              </p:par>
                            </p:childTnLst>
                          </p:cTn>
                        </p:par>
                        <p:par>
                          <p:cTn id="37" fill="hold">
                            <p:stCondLst>
                              <p:cond delay="1000"/>
                            </p:stCondLst>
                            <p:childTnLst>
                              <p:par>
                                <p:cTn id="38" presetID="53" presetClass="entr" presetSubtype="16"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Video Modeling</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395410" y="1085850"/>
            <a:ext cx="5858829" cy="4686299"/>
          </a:xfrm>
        </p:spPr>
        <p:txBody>
          <a:bodyPr anchor="t" anchorCtr="0">
            <a:noAutofit/>
          </a:bodyPr>
          <a:lstStyle/>
          <a:p>
            <a:pPr lvl="1"/>
            <a:r>
              <a:rPr lang="en-US" sz="2600" dirty="0"/>
              <a:t>When to use:</a:t>
            </a:r>
          </a:p>
          <a:p>
            <a:pPr lvl="2"/>
            <a:r>
              <a:rPr lang="en-US" sz="2400" dirty="0">
                <a:solidFill>
                  <a:schemeClr val="accent1">
                    <a:lumMod val="75000"/>
                  </a:schemeClr>
                </a:solidFill>
              </a:rPr>
              <a:t>If your child attends well to a screen!</a:t>
            </a:r>
          </a:p>
          <a:p>
            <a:pPr lvl="2"/>
            <a:r>
              <a:rPr lang="en-US" sz="2400" dirty="0">
                <a:solidFill>
                  <a:schemeClr val="accent1">
                    <a:lumMod val="75000"/>
                  </a:schemeClr>
                </a:solidFill>
              </a:rPr>
              <a:t>Before practicing a skill</a:t>
            </a:r>
          </a:p>
          <a:p>
            <a:pPr lvl="2"/>
            <a:r>
              <a:rPr lang="en-US" sz="2400" dirty="0">
                <a:solidFill>
                  <a:schemeClr val="accent1">
                    <a:lumMod val="75000"/>
                  </a:schemeClr>
                </a:solidFill>
              </a:rPr>
              <a:t>As error correction </a:t>
            </a:r>
          </a:p>
          <a:p>
            <a:pPr lvl="1"/>
            <a:r>
              <a:rPr lang="en-US" sz="2600" dirty="0"/>
              <a:t>Making a video:</a:t>
            </a:r>
          </a:p>
          <a:p>
            <a:pPr lvl="2"/>
            <a:r>
              <a:rPr lang="en-US" sz="2400" dirty="0">
                <a:solidFill>
                  <a:schemeClr val="accent1">
                    <a:lumMod val="75000"/>
                  </a:schemeClr>
                </a:solidFill>
              </a:rPr>
              <a:t>Practice first</a:t>
            </a:r>
          </a:p>
          <a:p>
            <a:pPr lvl="2"/>
            <a:r>
              <a:rPr lang="en-US" sz="2400" dirty="0">
                <a:solidFill>
                  <a:schemeClr val="accent1">
                    <a:lumMod val="75000"/>
                  </a:schemeClr>
                </a:solidFill>
              </a:rPr>
              <a:t>Keep it brief! </a:t>
            </a:r>
          </a:p>
          <a:p>
            <a:pPr lvl="2"/>
            <a:r>
              <a:rPr lang="en-US" sz="2400" dirty="0">
                <a:solidFill>
                  <a:schemeClr val="accent1">
                    <a:lumMod val="75000"/>
                  </a:schemeClr>
                </a:solidFill>
              </a:rPr>
              <a:t>Avoid clutter (prevents </a:t>
            </a:r>
            <a:r>
              <a:rPr lang="en-US" sz="2400" dirty="0" err="1">
                <a:solidFill>
                  <a:schemeClr val="accent1">
                    <a:lumMod val="75000"/>
                  </a:schemeClr>
                </a:solidFill>
              </a:rPr>
              <a:t>overselectivity</a:t>
            </a:r>
            <a:r>
              <a:rPr lang="en-US" sz="2400" dirty="0">
                <a:solidFill>
                  <a:schemeClr val="accent1">
                    <a:lumMod val="75000"/>
                  </a:schemeClr>
                </a:solidFill>
              </a:rPr>
              <a:t>)</a:t>
            </a:r>
          </a:p>
          <a:p>
            <a:pPr lvl="2"/>
            <a:r>
              <a:rPr lang="en-US" sz="2400" dirty="0">
                <a:solidFill>
                  <a:schemeClr val="accent1">
                    <a:lumMod val="75000"/>
                  </a:schemeClr>
                </a:solidFill>
              </a:rPr>
              <a:t>Use siblings!</a:t>
            </a:r>
            <a:endParaRPr lang="en-US" sz="2000" dirty="0">
              <a:solidFill>
                <a:schemeClr val="accent1">
                  <a:lumMod val="75000"/>
                </a:schemeClr>
              </a:solidFill>
            </a:endParaRPr>
          </a:p>
          <a:p>
            <a:pPr lvl="2"/>
            <a:endParaRPr lang="en-US" sz="24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4098" name="Picture 2" descr="Learn to Tie Your Shoelace – Using Apps and Video Resources | OT's with  Apps &amp; Technology">
            <a:extLst>
              <a:ext uri="{FF2B5EF4-FFF2-40B4-BE49-F238E27FC236}">
                <a16:creationId xmlns:a16="http://schemas.microsoft.com/office/drawing/2014/main" id="{948EA989-8298-DE36-D8D9-E3ABB11FF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497" y="1952722"/>
            <a:ext cx="5342813" cy="403817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87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Visual icons and video modeling to teach chores – Down Syndrome with a  Slice of Autism">
            <a:extLst>
              <a:ext uri="{FF2B5EF4-FFF2-40B4-BE49-F238E27FC236}">
                <a16:creationId xmlns:a16="http://schemas.microsoft.com/office/drawing/2014/main" id="{BD4924C9-F8C3-4135-76C3-4B949E4E2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7" t="-2" r="10361"/>
          <a:stretch/>
        </p:blipFill>
        <p:spPr bwMode="auto">
          <a:xfrm>
            <a:off x="6334747" y="1320800"/>
            <a:ext cx="5923289" cy="502920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5129" name="Group 5128">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5130"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131"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132"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133"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134"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135"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818886" y="0"/>
            <a:ext cx="5260680" cy="1752599"/>
          </a:xfrm>
        </p:spPr>
        <p:txBody>
          <a:bodyPr>
            <a:normAutofit/>
          </a:bodyPr>
          <a:lstStyle/>
          <a:p>
            <a:pPr algn="l"/>
            <a:r>
              <a:rPr lang="en-US" dirty="0"/>
              <a:t>Video Modeling</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594090" y="3383279"/>
            <a:ext cx="5260680" cy="3124201"/>
          </a:xfrm>
        </p:spPr>
        <p:txBody>
          <a:bodyPr anchorCtr="0">
            <a:noAutofit/>
          </a:bodyPr>
          <a:lstStyle/>
          <a:p>
            <a:pPr lvl="1">
              <a:lnSpc>
                <a:spcPct val="90000"/>
              </a:lnSpc>
            </a:pPr>
            <a:r>
              <a:rPr lang="en-US" sz="1800" dirty="0"/>
              <a:t>When to use:</a:t>
            </a:r>
          </a:p>
          <a:p>
            <a:pPr lvl="2">
              <a:lnSpc>
                <a:spcPct val="90000"/>
              </a:lnSpc>
            </a:pPr>
            <a:r>
              <a:rPr lang="en-US" dirty="0">
                <a:solidFill>
                  <a:schemeClr val="accent1">
                    <a:lumMod val="75000"/>
                  </a:schemeClr>
                </a:solidFill>
              </a:rPr>
              <a:t>If your child attends well to a screen!</a:t>
            </a:r>
          </a:p>
          <a:p>
            <a:pPr lvl="2">
              <a:lnSpc>
                <a:spcPct val="90000"/>
              </a:lnSpc>
            </a:pPr>
            <a:r>
              <a:rPr lang="en-US" dirty="0">
                <a:solidFill>
                  <a:schemeClr val="accent1">
                    <a:lumMod val="75000"/>
                  </a:schemeClr>
                </a:solidFill>
              </a:rPr>
              <a:t>Before practicing skill</a:t>
            </a:r>
          </a:p>
          <a:p>
            <a:pPr lvl="2">
              <a:lnSpc>
                <a:spcPct val="90000"/>
              </a:lnSpc>
            </a:pPr>
            <a:r>
              <a:rPr lang="en-US" dirty="0">
                <a:solidFill>
                  <a:schemeClr val="accent1">
                    <a:lumMod val="75000"/>
                  </a:schemeClr>
                </a:solidFill>
              </a:rPr>
              <a:t>As error correction </a:t>
            </a:r>
          </a:p>
          <a:p>
            <a:pPr lvl="1">
              <a:lnSpc>
                <a:spcPct val="90000"/>
              </a:lnSpc>
            </a:pPr>
            <a:r>
              <a:rPr lang="en-US" sz="1800" dirty="0"/>
              <a:t>Making a video:</a:t>
            </a:r>
          </a:p>
          <a:p>
            <a:pPr lvl="2">
              <a:lnSpc>
                <a:spcPct val="90000"/>
              </a:lnSpc>
            </a:pPr>
            <a:r>
              <a:rPr lang="en-US" dirty="0">
                <a:solidFill>
                  <a:schemeClr val="accent1">
                    <a:lumMod val="75000"/>
                  </a:schemeClr>
                </a:solidFill>
              </a:rPr>
              <a:t>Practice before filming</a:t>
            </a:r>
          </a:p>
          <a:p>
            <a:pPr lvl="2">
              <a:lnSpc>
                <a:spcPct val="90000"/>
              </a:lnSpc>
            </a:pPr>
            <a:r>
              <a:rPr lang="en-US" dirty="0">
                <a:solidFill>
                  <a:schemeClr val="accent1">
                    <a:lumMod val="75000"/>
                  </a:schemeClr>
                </a:solidFill>
              </a:rPr>
              <a:t>Keep it brief</a:t>
            </a:r>
          </a:p>
          <a:p>
            <a:pPr lvl="2">
              <a:lnSpc>
                <a:spcPct val="90000"/>
              </a:lnSpc>
            </a:pPr>
            <a:r>
              <a:rPr lang="en-US" dirty="0">
                <a:solidFill>
                  <a:schemeClr val="accent1">
                    <a:lumMod val="75000"/>
                  </a:schemeClr>
                </a:solidFill>
              </a:rPr>
              <a:t>Eliminate clutter in background (prevents </a:t>
            </a:r>
            <a:r>
              <a:rPr lang="en-US" dirty="0" err="1">
                <a:solidFill>
                  <a:schemeClr val="accent1">
                    <a:lumMod val="75000"/>
                  </a:schemeClr>
                </a:solidFill>
              </a:rPr>
              <a:t>overselectivity</a:t>
            </a:r>
            <a:r>
              <a:rPr lang="en-US" dirty="0">
                <a:solidFill>
                  <a:schemeClr val="accent1">
                    <a:lumMod val="75000"/>
                  </a:schemeClr>
                </a:solidFill>
              </a:rPr>
              <a:t>)</a:t>
            </a:r>
          </a:p>
          <a:p>
            <a:pPr lvl="2">
              <a:lnSpc>
                <a:spcPct val="90000"/>
              </a:lnSpc>
            </a:pPr>
            <a:r>
              <a:rPr lang="en-US" dirty="0">
                <a:solidFill>
                  <a:schemeClr val="accent1">
                    <a:lumMod val="75000"/>
                  </a:schemeClr>
                </a:solidFill>
              </a:rPr>
              <a:t>Use siblings! </a:t>
            </a:r>
            <a:r>
              <a:rPr lang="en-US" dirty="0">
                <a:solidFill>
                  <a:schemeClr val="accent1">
                    <a:lumMod val="75000"/>
                  </a:schemeClr>
                </a:solidFill>
                <a:sym typeface="Wingdings" panose="05000000000000000000" pitchFamily="2" charset="2"/>
              </a:rPr>
              <a:t></a:t>
            </a:r>
          </a:p>
          <a:p>
            <a:pPr lvl="1">
              <a:lnSpc>
                <a:spcPct val="90000"/>
              </a:lnSpc>
            </a:pPr>
            <a:r>
              <a:rPr lang="en-US" sz="1800" dirty="0"/>
              <a:t>Fading:</a:t>
            </a:r>
            <a:endParaRPr lang="en-US" sz="1800" dirty="0">
              <a:solidFill>
                <a:schemeClr val="accent1">
                  <a:lumMod val="75000"/>
                </a:schemeClr>
              </a:solidFill>
            </a:endParaRPr>
          </a:p>
          <a:p>
            <a:pPr lvl="2">
              <a:lnSpc>
                <a:spcPct val="90000"/>
              </a:lnSpc>
            </a:pPr>
            <a:r>
              <a:rPr lang="en-US" dirty="0">
                <a:solidFill>
                  <a:schemeClr val="accent1">
                    <a:lumMod val="75000"/>
                  </a:schemeClr>
                </a:solidFill>
              </a:rPr>
              <a:t>Play first few seconds</a:t>
            </a:r>
          </a:p>
          <a:p>
            <a:pPr lvl="2">
              <a:lnSpc>
                <a:spcPct val="90000"/>
              </a:lnSpc>
            </a:pPr>
            <a:r>
              <a:rPr lang="en-US" dirty="0">
                <a:solidFill>
                  <a:schemeClr val="accent1">
                    <a:lumMod val="75000"/>
                  </a:schemeClr>
                </a:solidFill>
              </a:rPr>
              <a:t>Only play for error correction</a:t>
            </a:r>
          </a:p>
          <a:p>
            <a:pPr lvl="2">
              <a:lnSpc>
                <a:spcPct val="90000"/>
              </a:lnSpc>
            </a:pPr>
            <a:endParaRPr lang="en-US" sz="1000" dirty="0"/>
          </a:p>
          <a:p>
            <a:pPr lvl="2">
              <a:lnSpc>
                <a:spcPct val="90000"/>
              </a:lnSpc>
            </a:pPr>
            <a:endParaRPr lang="en-US" sz="1000" dirty="0"/>
          </a:p>
          <a:p>
            <a:pPr lvl="2">
              <a:lnSpc>
                <a:spcPct val="90000"/>
              </a:lnSpc>
            </a:pPr>
            <a:endParaRPr lang="en-US" sz="1000" dirty="0"/>
          </a:p>
          <a:p>
            <a:pPr lvl="2">
              <a:lnSpc>
                <a:spcPct val="90000"/>
              </a:lnSpc>
            </a:pPr>
            <a:endParaRPr lang="en-US" sz="1000" dirty="0"/>
          </a:p>
          <a:p>
            <a:pPr>
              <a:lnSpc>
                <a:spcPct val="90000"/>
              </a:lnSpc>
            </a:pPr>
            <a:endParaRPr lang="en-US" sz="1000" dirty="0"/>
          </a:p>
          <a:p>
            <a:pPr lvl="1">
              <a:lnSpc>
                <a:spcPct val="90000"/>
              </a:lnSpc>
            </a:pPr>
            <a:endParaRPr lang="en-US" sz="1000" dirty="0"/>
          </a:p>
          <a:p>
            <a:pPr>
              <a:lnSpc>
                <a:spcPct val="90000"/>
              </a:lnSpc>
            </a:pPr>
            <a:endParaRPr lang="en-US" sz="1000" dirty="0"/>
          </a:p>
          <a:p>
            <a:pPr marL="457200" lvl="1" indent="0">
              <a:lnSpc>
                <a:spcPct val="90000"/>
              </a:lnSpc>
              <a:buNone/>
            </a:pPr>
            <a:endParaRPr lang="en-US" sz="1000" dirty="0"/>
          </a:p>
          <a:p>
            <a:pPr>
              <a:lnSpc>
                <a:spcPct val="90000"/>
              </a:lnSpc>
            </a:pPr>
            <a:endParaRPr lang="en-US" sz="1000" dirty="0"/>
          </a:p>
          <a:p>
            <a:pPr lvl="1">
              <a:lnSpc>
                <a:spcPct val="90000"/>
              </a:lnSpc>
            </a:pPr>
            <a:endParaRPr lang="en-US" sz="1000" dirty="0"/>
          </a:p>
        </p:txBody>
      </p:sp>
    </p:spTree>
    <p:extLst>
      <p:ext uri="{BB962C8B-B14F-4D97-AF65-F5344CB8AC3E}">
        <p14:creationId xmlns:p14="http://schemas.microsoft.com/office/powerpoint/2010/main" val="117755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Video Modeling Applications</a:t>
            </a:r>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rmAutofit/>
          </a:bodyPr>
          <a:lstStyle/>
          <a:p>
            <a:pPr lvl="1"/>
            <a:r>
              <a:rPr lang="en-US" sz="2600" dirty="0"/>
              <a:t>Store in video album on iPad/iPhone or Android</a:t>
            </a:r>
          </a:p>
          <a:p>
            <a:pPr lvl="1"/>
            <a:r>
              <a:rPr lang="en-US" sz="2600" dirty="0" err="1"/>
              <a:t>iModel</a:t>
            </a:r>
            <a:r>
              <a:rPr lang="en-US" sz="2600" dirty="0"/>
              <a:t> – $9.99</a:t>
            </a:r>
          </a:p>
          <a:p>
            <a:pPr lvl="1"/>
            <a:r>
              <a:rPr lang="en-US" sz="2600" dirty="0"/>
              <a:t>Task Analysis Life – FREE!</a:t>
            </a:r>
          </a:p>
          <a:p>
            <a:pPr lvl="1"/>
            <a:endParaRPr lang="en-US" sz="2600" dirty="0"/>
          </a:p>
          <a:p>
            <a:pPr lvl="1"/>
            <a:endParaRPr lang="en-US" sz="2400" dirty="0"/>
          </a:p>
          <a:p>
            <a:pPr lvl="2"/>
            <a:endParaRPr lang="en-US" sz="2600" dirty="0"/>
          </a:p>
          <a:p>
            <a:pPr lvl="2"/>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6" name="WIN_20220605_18_48_57_Pro">
            <a:hlinkClick r:id="" action="ppaction://media"/>
            <a:extLst>
              <a:ext uri="{FF2B5EF4-FFF2-40B4-BE49-F238E27FC236}">
                <a16:creationId xmlns:a16="http://schemas.microsoft.com/office/drawing/2014/main" id="{D98D7769-FC71-0FDB-49AD-E215A0369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0400" y="2698750"/>
            <a:ext cx="5791200" cy="3257550"/>
          </a:xfrm>
          <a:prstGeom prst="rect">
            <a:avLst/>
          </a:prstGeom>
        </p:spPr>
      </p:pic>
    </p:spTree>
    <p:extLst>
      <p:ext uri="{BB962C8B-B14F-4D97-AF65-F5344CB8AC3E}">
        <p14:creationId xmlns:p14="http://schemas.microsoft.com/office/powerpoint/2010/main" val="20011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fontScale="90000"/>
          </a:bodyPr>
          <a:lstStyle/>
          <a:p>
            <a:r>
              <a:rPr lang="en-US" dirty="0"/>
              <a:t>What Are the Challenges to Teaching Chores?</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395411" y="1308101"/>
            <a:ext cx="5551489" cy="4686299"/>
          </a:xfrm>
        </p:spPr>
        <p:txBody>
          <a:bodyPr anchor="t" anchorCtr="0">
            <a:normAutofit fontScale="92500" lnSpcReduction="20000"/>
          </a:bodyPr>
          <a:lstStyle/>
          <a:p>
            <a:r>
              <a:rPr lang="en-US" sz="3200" dirty="0"/>
              <a:t>Teaching takes time &amp; consistency</a:t>
            </a:r>
            <a:endParaRPr lang="en-US" sz="2800" dirty="0"/>
          </a:p>
          <a:p>
            <a:r>
              <a:rPr lang="en-US" sz="3200" dirty="0"/>
              <a:t>Teaching can be tiring</a:t>
            </a:r>
          </a:p>
          <a:p>
            <a:pPr lvl="1"/>
            <a:r>
              <a:rPr lang="en-US" sz="2800" dirty="0">
                <a:solidFill>
                  <a:schemeClr val="accent1">
                    <a:lumMod val="75000"/>
                  </a:schemeClr>
                </a:solidFill>
              </a:rPr>
              <a:t>For you and your child!</a:t>
            </a:r>
          </a:p>
          <a:p>
            <a:r>
              <a:rPr lang="en-US" sz="3200" dirty="0"/>
              <a:t>Learning takes motivation and tolerance</a:t>
            </a:r>
          </a:p>
          <a:p>
            <a:pPr lvl="1"/>
            <a:r>
              <a:rPr lang="en-US" sz="2800" dirty="0">
                <a:solidFill>
                  <a:schemeClr val="accent1">
                    <a:lumMod val="75000"/>
                  </a:schemeClr>
                </a:solidFill>
              </a:rPr>
              <a:t>Especially difficult for children with behavioral challenges</a:t>
            </a:r>
          </a:p>
          <a:p>
            <a:pPr lvl="1"/>
            <a:r>
              <a:rPr lang="en-US" sz="2800" dirty="0">
                <a:solidFill>
                  <a:schemeClr val="accent1">
                    <a:lumMod val="75000"/>
                  </a:schemeClr>
                </a:solidFill>
              </a:rPr>
              <a:t>Learned helplessness may present a barrier</a:t>
            </a:r>
          </a:p>
          <a:p>
            <a:endParaRPr lang="en-US" sz="3600" dirty="0"/>
          </a:p>
          <a:p>
            <a:pPr lvl="1"/>
            <a:endParaRPr lang="en-US" sz="2800" dirty="0"/>
          </a:p>
          <a:p>
            <a:endParaRPr lang="en-US" sz="3200" dirty="0"/>
          </a:p>
          <a:p>
            <a:endParaRPr lang="en-US" sz="3200" dirty="0"/>
          </a:p>
          <a:p>
            <a:pPr lvl="1"/>
            <a:endParaRPr lang="en-US" sz="2800" dirty="0"/>
          </a:p>
        </p:txBody>
      </p:sp>
      <p:pic>
        <p:nvPicPr>
          <p:cNvPr id="4" name="Picture 2" descr="Using chores to teach leadership skills - Life Coaching For Parents">
            <a:extLst>
              <a:ext uri="{FF2B5EF4-FFF2-40B4-BE49-F238E27FC236}">
                <a16:creationId xmlns:a16="http://schemas.microsoft.com/office/drawing/2014/main" id="{2A2D4E5F-7838-8C45-833A-EB5883EE2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99" t="11" r="988" b="1218"/>
          <a:stretch/>
        </p:blipFill>
        <p:spPr bwMode="auto">
          <a:xfrm>
            <a:off x="7505700" y="1470200"/>
            <a:ext cx="4401457" cy="3917600"/>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07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Visual Prompts</a:t>
            </a:r>
          </a:p>
        </p:txBody>
      </p:sp>
      <p:graphicFrame>
        <p:nvGraphicFramePr>
          <p:cNvPr id="7" name="Content Placeholder 2">
            <a:extLst>
              <a:ext uri="{FF2B5EF4-FFF2-40B4-BE49-F238E27FC236}">
                <a16:creationId xmlns:a16="http://schemas.microsoft.com/office/drawing/2014/main" id="{5399AA3F-CEA0-E728-876E-681AC173C75F}"/>
              </a:ext>
            </a:extLst>
          </p:cNvPr>
          <p:cNvGraphicFramePr>
            <a:graphicFrameLocks noGrp="1"/>
          </p:cNvGraphicFramePr>
          <p:nvPr>
            <p:ph idx="1"/>
            <p:extLst>
              <p:ext uri="{D42A27DB-BD31-4B8C-83A1-F6EECF244321}">
                <p14:modId xmlns:p14="http://schemas.microsoft.com/office/powerpoint/2010/main" val="2924785084"/>
              </p:ext>
            </p:extLst>
          </p:nvPr>
        </p:nvGraphicFramePr>
        <p:xfrm>
          <a:off x="1395410" y="1085850"/>
          <a:ext cx="6051869" cy="4686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E6D890B-D22A-C6D4-D6DA-2B819DDBDFAA}"/>
              </a:ext>
            </a:extLst>
          </p:cNvPr>
          <p:cNvPicPr>
            <a:picLocks noChangeAspect="1"/>
          </p:cNvPicPr>
          <p:nvPr/>
        </p:nvPicPr>
        <p:blipFill>
          <a:blip r:embed="rId7"/>
          <a:stretch>
            <a:fillRect/>
          </a:stretch>
        </p:blipFill>
        <p:spPr>
          <a:xfrm>
            <a:off x="7616190" y="1308101"/>
            <a:ext cx="3848100" cy="4095750"/>
          </a:xfrm>
          <a:prstGeom prst="rect">
            <a:avLst/>
          </a:prstGeom>
          <a:effectLst>
            <a:softEdge rad="12700"/>
          </a:effectLst>
        </p:spPr>
      </p:pic>
    </p:spTree>
    <p:extLst>
      <p:ext uri="{BB962C8B-B14F-4D97-AF65-F5344CB8AC3E}">
        <p14:creationId xmlns:p14="http://schemas.microsoft.com/office/powerpoint/2010/main" val="41397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dgm id="{EF2A582D-BE41-46FD-86D0-7A2C2298DE21}"/>
                                            </p:graphicEl>
                                          </p:spTgt>
                                        </p:tgtEl>
                                        <p:attrNameLst>
                                          <p:attrName>style.visibility</p:attrName>
                                        </p:attrNameLst>
                                      </p:cBhvr>
                                      <p:to>
                                        <p:strVal val="visible"/>
                                      </p:to>
                                    </p:set>
                                    <p:animEffect transition="in" filter="wipe(down)">
                                      <p:cBhvr>
                                        <p:cTn id="7" dur="500"/>
                                        <p:tgtEl>
                                          <p:spTgt spid="7">
                                            <p:graphicEl>
                                              <a:dgm id="{EF2A582D-BE41-46FD-86D0-7A2C2298DE2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dgm id="{3E94F871-CCB3-4029-8A22-E5B49040747C}"/>
                                            </p:graphicEl>
                                          </p:spTgt>
                                        </p:tgtEl>
                                        <p:attrNameLst>
                                          <p:attrName>style.visibility</p:attrName>
                                        </p:attrNameLst>
                                      </p:cBhvr>
                                      <p:to>
                                        <p:strVal val="visible"/>
                                      </p:to>
                                    </p:set>
                                    <p:animEffect transition="in" filter="wipe(down)">
                                      <p:cBhvr>
                                        <p:cTn id="12" dur="500"/>
                                        <p:tgtEl>
                                          <p:spTgt spid="7">
                                            <p:graphicEl>
                                              <a:dgm id="{3E94F871-CCB3-4029-8A22-E5B49040747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graphicEl>
                                              <a:dgm id="{98C1E2E5-C10A-4A73-B841-918AE839A640}"/>
                                            </p:graphicEl>
                                          </p:spTgt>
                                        </p:tgtEl>
                                        <p:attrNameLst>
                                          <p:attrName>style.visibility</p:attrName>
                                        </p:attrNameLst>
                                      </p:cBhvr>
                                      <p:to>
                                        <p:strVal val="visible"/>
                                      </p:to>
                                    </p:set>
                                    <p:animEffect transition="in" filter="wipe(down)">
                                      <p:cBhvr>
                                        <p:cTn id="17" dur="500"/>
                                        <p:tgtEl>
                                          <p:spTgt spid="7">
                                            <p:graphicEl>
                                              <a:dgm id="{98C1E2E5-C10A-4A73-B841-918AE839A64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graphicEl>
                                              <a:dgm id="{ACAFE80A-F49A-4410-840D-38AE8FBD8633}"/>
                                            </p:graphicEl>
                                          </p:spTgt>
                                        </p:tgtEl>
                                        <p:attrNameLst>
                                          <p:attrName>style.visibility</p:attrName>
                                        </p:attrNameLst>
                                      </p:cBhvr>
                                      <p:to>
                                        <p:strVal val="visible"/>
                                      </p:to>
                                    </p:set>
                                    <p:animEffect transition="in" filter="wipe(down)">
                                      <p:cBhvr>
                                        <p:cTn id="22" dur="500"/>
                                        <p:tgtEl>
                                          <p:spTgt spid="7">
                                            <p:graphicEl>
                                              <a:dgm id="{ACAFE80A-F49A-4410-840D-38AE8FBD86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60C35366-8E90-1747-1D0C-E7E0364E36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2" t="-5296" r="2774" b="13613"/>
          <a:stretch/>
        </p:blipFill>
        <p:spPr bwMode="auto">
          <a:xfrm>
            <a:off x="6892924" y="-420414"/>
            <a:ext cx="5299077" cy="7278414"/>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6153" name="Group 6152">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6154"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155"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6156"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157"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158"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15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641998" y="108257"/>
            <a:ext cx="5260680" cy="1752599"/>
          </a:xfrm>
        </p:spPr>
        <p:txBody>
          <a:bodyPr>
            <a:normAutofit/>
          </a:bodyPr>
          <a:lstStyle/>
          <a:p>
            <a:pPr algn="l"/>
            <a:r>
              <a:rPr lang="en-US" dirty="0"/>
              <a:t>Visual Schedules</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230717" y="4274559"/>
            <a:ext cx="5260680" cy="3124201"/>
          </a:xfrm>
        </p:spPr>
        <p:txBody>
          <a:bodyPr anchorCtr="0">
            <a:noAutofit/>
          </a:bodyPr>
          <a:lstStyle/>
          <a:p>
            <a:pPr lvl="1">
              <a:lnSpc>
                <a:spcPct val="90000"/>
              </a:lnSpc>
            </a:pPr>
            <a:r>
              <a:rPr lang="en-US" sz="2400" dirty="0"/>
              <a:t>Can help children…</a:t>
            </a:r>
          </a:p>
          <a:p>
            <a:pPr lvl="2">
              <a:lnSpc>
                <a:spcPct val="90000"/>
              </a:lnSpc>
            </a:pPr>
            <a:r>
              <a:rPr lang="en-US" sz="2400" dirty="0">
                <a:solidFill>
                  <a:schemeClr val="accent1">
                    <a:lumMod val="75000"/>
                  </a:schemeClr>
                </a:solidFill>
              </a:rPr>
              <a:t>Sequence steps of a task</a:t>
            </a:r>
          </a:p>
          <a:p>
            <a:pPr lvl="2">
              <a:lnSpc>
                <a:spcPct val="90000"/>
              </a:lnSpc>
            </a:pPr>
            <a:r>
              <a:rPr lang="en-US" sz="2400" dirty="0">
                <a:solidFill>
                  <a:schemeClr val="accent1">
                    <a:lumMod val="75000"/>
                  </a:schemeClr>
                </a:solidFill>
              </a:rPr>
              <a:t>Sequence multiple tasks</a:t>
            </a:r>
          </a:p>
          <a:p>
            <a:pPr lvl="2">
              <a:lnSpc>
                <a:spcPct val="90000"/>
              </a:lnSpc>
            </a:pPr>
            <a:r>
              <a:rPr lang="en-US" sz="2400" dirty="0">
                <a:solidFill>
                  <a:schemeClr val="accent1">
                    <a:lumMod val="75000"/>
                  </a:schemeClr>
                </a:solidFill>
              </a:rPr>
              <a:t>Self-monitor </a:t>
            </a:r>
          </a:p>
          <a:p>
            <a:pPr lvl="1">
              <a:lnSpc>
                <a:spcPct val="90000"/>
              </a:lnSpc>
            </a:pPr>
            <a:r>
              <a:rPr lang="en-US" sz="2400" dirty="0"/>
              <a:t>Chore Charts…</a:t>
            </a:r>
          </a:p>
          <a:p>
            <a:pPr lvl="2">
              <a:lnSpc>
                <a:spcPct val="90000"/>
              </a:lnSpc>
            </a:pPr>
            <a:r>
              <a:rPr lang="en-US" sz="2400" dirty="0">
                <a:solidFill>
                  <a:schemeClr val="accent1">
                    <a:lumMod val="75000"/>
                  </a:schemeClr>
                </a:solidFill>
              </a:rPr>
              <a:t>Great for building independence!</a:t>
            </a:r>
          </a:p>
          <a:p>
            <a:pPr lvl="2">
              <a:lnSpc>
                <a:spcPct val="90000"/>
              </a:lnSpc>
            </a:pPr>
            <a:r>
              <a:rPr lang="en-US" sz="2400" dirty="0">
                <a:solidFill>
                  <a:schemeClr val="accent1">
                    <a:lumMod val="75000"/>
                  </a:schemeClr>
                </a:solidFill>
              </a:rPr>
              <a:t>Can use removable </a:t>
            </a:r>
            <a:r>
              <a:rPr lang="en-US" sz="2400" dirty="0" err="1">
                <a:solidFill>
                  <a:schemeClr val="accent1">
                    <a:lumMod val="75000"/>
                  </a:schemeClr>
                </a:solidFill>
              </a:rPr>
              <a:t>velcro</a:t>
            </a:r>
            <a:r>
              <a:rPr lang="en-US" sz="2400" dirty="0">
                <a:solidFill>
                  <a:schemeClr val="accent1">
                    <a:lumMod val="75000"/>
                  </a:schemeClr>
                </a:solidFill>
              </a:rPr>
              <a:t>, dry-erase, clothespins, apps, etc.</a:t>
            </a:r>
          </a:p>
          <a:p>
            <a:pPr lvl="2">
              <a:lnSpc>
                <a:spcPct val="90000"/>
              </a:lnSpc>
            </a:pPr>
            <a:endParaRPr lang="en-US" sz="3800" dirty="0">
              <a:solidFill>
                <a:schemeClr val="accent1">
                  <a:lumMod val="75000"/>
                </a:schemeClr>
              </a:solidFill>
            </a:endParaRPr>
          </a:p>
          <a:p>
            <a:pPr lvl="2">
              <a:lnSpc>
                <a:spcPct val="90000"/>
              </a:lnSpc>
            </a:pPr>
            <a:endParaRPr lang="en-US" sz="1700" dirty="0"/>
          </a:p>
          <a:p>
            <a:pPr lvl="2">
              <a:lnSpc>
                <a:spcPct val="90000"/>
              </a:lnSpc>
            </a:pPr>
            <a:endParaRPr lang="en-US" sz="1700" dirty="0"/>
          </a:p>
          <a:p>
            <a:pPr lvl="2">
              <a:lnSpc>
                <a:spcPct val="90000"/>
              </a:lnSpc>
            </a:pPr>
            <a:endParaRPr lang="en-US" sz="1700" dirty="0"/>
          </a:p>
          <a:p>
            <a:pPr lvl="2">
              <a:lnSpc>
                <a:spcPct val="90000"/>
              </a:lnSpc>
            </a:pPr>
            <a:endParaRPr lang="en-US" sz="1700" dirty="0"/>
          </a:p>
          <a:p>
            <a:pPr lvl="2">
              <a:lnSpc>
                <a:spcPct val="90000"/>
              </a:lnSpc>
            </a:pPr>
            <a:endParaRPr lang="en-US" sz="1700" dirty="0"/>
          </a:p>
          <a:p>
            <a:pPr>
              <a:lnSpc>
                <a:spcPct val="90000"/>
              </a:lnSpc>
            </a:pPr>
            <a:endParaRPr lang="en-US" sz="1700" dirty="0"/>
          </a:p>
          <a:p>
            <a:pPr lvl="1">
              <a:lnSpc>
                <a:spcPct val="90000"/>
              </a:lnSpc>
            </a:pPr>
            <a:endParaRPr lang="en-US" sz="1700" dirty="0"/>
          </a:p>
          <a:p>
            <a:pPr>
              <a:lnSpc>
                <a:spcPct val="90000"/>
              </a:lnSpc>
            </a:pPr>
            <a:endParaRPr lang="en-US" sz="1700" dirty="0"/>
          </a:p>
          <a:p>
            <a:pPr marL="457200" lvl="1" indent="0">
              <a:lnSpc>
                <a:spcPct val="90000"/>
              </a:lnSpc>
              <a:buNone/>
            </a:pPr>
            <a:endParaRPr lang="en-US" sz="1700" dirty="0"/>
          </a:p>
          <a:p>
            <a:pPr>
              <a:lnSpc>
                <a:spcPct val="90000"/>
              </a:lnSpc>
            </a:pPr>
            <a:endParaRPr lang="en-US" sz="1700" dirty="0"/>
          </a:p>
          <a:p>
            <a:pPr lvl="1">
              <a:lnSpc>
                <a:spcPct val="90000"/>
              </a:lnSpc>
            </a:pPr>
            <a:endParaRPr lang="en-US" sz="1700" dirty="0"/>
          </a:p>
        </p:txBody>
      </p:sp>
    </p:spTree>
    <p:extLst>
      <p:ext uri="{BB962C8B-B14F-4D97-AF65-F5344CB8AC3E}">
        <p14:creationId xmlns:p14="http://schemas.microsoft.com/office/powerpoint/2010/main" val="2374408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81456"/>
            <a:ext cx="8864600" cy="1079500"/>
          </a:xfrm>
        </p:spPr>
        <p:txBody>
          <a:bodyPr>
            <a:normAutofit/>
          </a:bodyPr>
          <a:lstStyle/>
          <a:p>
            <a:r>
              <a:rPr lang="en-US" dirty="0"/>
              <a:t>Visual Schedules</a:t>
            </a:r>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rmAutofit/>
          </a:bodyPr>
          <a:lstStyle/>
          <a:p>
            <a:pPr lvl="1"/>
            <a:endParaRPr lang="en-US" sz="2200" dirty="0"/>
          </a:p>
          <a:p>
            <a:pPr lvl="2"/>
            <a:endParaRPr lang="en-US" sz="2200" dirty="0"/>
          </a:p>
          <a:p>
            <a:pPr marL="914400" lvl="2" indent="0">
              <a:buNone/>
            </a:pPr>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5" name="Picture 4" descr="A picture containing text&#10;&#10;Description automatically generated">
            <a:extLst>
              <a:ext uri="{FF2B5EF4-FFF2-40B4-BE49-F238E27FC236}">
                <a16:creationId xmlns:a16="http://schemas.microsoft.com/office/drawing/2014/main" id="{87B074FB-2ACF-95B2-E603-F204731E5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339" y="935421"/>
            <a:ext cx="4282144" cy="5709525"/>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A26EC751-1551-E78A-E93F-F92956F11DB9}"/>
                  </a:ext>
                </a:extLst>
              </p14:cNvPr>
              <p14:cNvContentPartPr/>
              <p14:nvPr/>
            </p14:nvContentPartPr>
            <p14:xfrm>
              <a:off x="4193040" y="1428625"/>
              <a:ext cx="971640" cy="42480"/>
            </p14:xfrm>
          </p:contentPart>
        </mc:Choice>
        <mc:Fallback xmlns="">
          <p:pic>
            <p:nvPicPr>
              <p:cNvPr id="9" name="Ink 8">
                <a:extLst>
                  <a:ext uri="{FF2B5EF4-FFF2-40B4-BE49-F238E27FC236}">
                    <a16:creationId xmlns:a16="http://schemas.microsoft.com/office/drawing/2014/main" id="{A26EC751-1551-E78A-E93F-F92956F11DB9}"/>
                  </a:ext>
                </a:extLst>
              </p:cNvPr>
              <p:cNvPicPr/>
              <p:nvPr/>
            </p:nvPicPr>
            <p:blipFill>
              <a:blip r:embed="rId4"/>
              <a:stretch>
                <a:fillRect/>
              </a:stretch>
            </p:blipFill>
            <p:spPr>
              <a:xfrm>
                <a:off x="4103400" y="1248625"/>
                <a:ext cx="1151280" cy="402120"/>
              </a:xfrm>
              <a:prstGeom prst="rect">
                <a:avLst/>
              </a:prstGeom>
            </p:spPr>
          </p:pic>
        </mc:Fallback>
      </mc:AlternateContent>
    </p:spTree>
    <p:extLst>
      <p:ext uri="{BB962C8B-B14F-4D97-AF65-F5344CB8AC3E}">
        <p14:creationId xmlns:p14="http://schemas.microsoft.com/office/powerpoint/2010/main" val="524112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a:t>Visual Schedule Applications</a:t>
            </a:r>
            <a:endParaRPr lang="en-US" dirty="0"/>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rmAutofit/>
          </a:bodyPr>
          <a:lstStyle/>
          <a:p>
            <a:pPr lvl="2"/>
            <a:r>
              <a:rPr lang="en-US" sz="2600"/>
              <a:t>FSTV HD</a:t>
            </a:r>
            <a:endParaRPr lang="en-US" sz="2400"/>
          </a:p>
          <a:p>
            <a:pPr lvl="2"/>
            <a:endParaRPr lang="en-US" sz="2600"/>
          </a:p>
          <a:p>
            <a:pPr lvl="2"/>
            <a:endParaRPr lang="en-US" sz="2600"/>
          </a:p>
          <a:p>
            <a:endParaRPr lang="en-US" sz="2800"/>
          </a:p>
          <a:p>
            <a:pPr lvl="1"/>
            <a:endParaRPr lang="en-US" sz="2400"/>
          </a:p>
          <a:p>
            <a:endParaRPr lang="en-US" sz="3600"/>
          </a:p>
          <a:p>
            <a:pPr marL="457200" lvl="1" indent="0">
              <a:buNone/>
            </a:pPr>
            <a:endParaRPr lang="en-US" sz="2800"/>
          </a:p>
          <a:p>
            <a:endParaRPr lang="en-US" sz="3200"/>
          </a:p>
          <a:p>
            <a:pPr lvl="1"/>
            <a:endParaRPr lang="en-US" sz="2800" dirty="0"/>
          </a:p>
        </p:txBody>
      </p:sp>
      <p:pic>
        <p:nvPicPr>
          <p:cNvPr id="5" name="Picture 4" descr="Graphical user interface, application&#10;&#10;Description automatically generated">
            <a:extLst>
              <a:ext uri="{FF2B5EF4-FFF2-40B4-BE49-F238E27FC236}">
                <a16:creationId xmlns:a16="http://schemas.microsoft.com/office/drawing/2014/main" id="{D0D0FCA6-002B-C1BD-7F64-77D1C3BCA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923" y="1706172"/>
            <a:ext cx="3655629" cy="4822618"/>
          </a:xfrm>
          <a:prstGeom prst="rect">
            <a:avLst/>
          </a:prstGeom>
        </p:spPr>
      </p:pic>
      <p:pic>
        <p:nvPicPr>
          <p:cNvPr id="7172" name="Picture 4" descr="13 FTVS HD: First Then Visual Schedule HD ideas | visual schedule, visual  schedules, task analysis">
            <a:extLst>
              <a:ext uri="{FF2B5EF4-FFF2-40B4-BE49-F238E27FC236}">
                <a16:creationId xmlns:a16="http://schemas.microsoft.com/office/drawing/2014/main" id="{92F5DDC1-82A8-D6FD-F5D6-B84925C4F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5904" y="1678480"/>
            <a:ext cx="3613136" cy="48226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irst Then Visual Schedule HD on the App Store">
            <a:extLst>
              <a:ext uri="{FF2B5EF4-FFF2-40B4-BE49-F238E27FC236}">
                <a16:creationId xmlns:a16="http://schemas.microsoft.com/office/drawing/2014/main" id="{3C645395-BC69-94AA-30EF-A643EDB95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7" y="1706172"/>
            <a:ext cx="3619694" cy="4830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717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Parting Words…</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395410" y="1085850"/>
            <a:ext cx="5979787" cy="4686299"/>
          </a:xfrm>
        </p:spPr>
        <p:txBody>
          <a:bodyPr anchor="t" anchorCtr="0">
            <a:noAutofit/>
          </a:bodyPr>
          <a:lstStyle/>
          <a:p>
            <a:pPr marL="914400" lvl="2" indent="0">
              <a:buNone/>
            </a:pPr>
            <a:endParaRPr lang="en-US" sz="2400" dirty="0"/>
          </a:p>
          <a:p>
            <a:pPr lvl="2"/>
            <a:r>
              <a:rPr lang="en-US" sz="2400" dirty="0"/>
              <a:t>Encourage choice</a:t>
            </a:r>
          </a:p>
          <a:p>
            <a:pPr lvl="3"/>
            <a:r>
              <a:rPr lang="en-US" sz="2400" dirty="0">
                <a:solidFill>
                  <a:schemeClr val="accent1">
                    <a:lumMod val="75000"/>
                  </a:schemeClr>
                </a:solidFill>
              </a:rPr>
              <a:t>Order of chore completion</a:t>
            </a:r>
          </a:p>
          <a:p>
            <a:pPr lvl="3"/>
            <a:r>
              <a:rPr lang="en-US" sz="2400" dirty="0">
                <a:solidFill>
                  <a:schemeClr val="accent1">
                    <a:lumMod val="75000"/>
                  </a:schemeClr>
                </a:solidFill>
              </a:rPr>
              <a:t>Materials used</a:t>
            </a:r>
          </a:p>
          <a:p>
            <a:pPr lvl="3"/>
            <a:r>
              <a:rPr lang="en-US" sz="2400" dirty="0">
                <a:solidFill>
                  <a:schemeClr val="accent1">
                    <a:lumMod val="75000"/>
                  </a:schemeClr>
                </a:solidFill>
              </a:rPr>
              <a:t>“Where to start”</a:t>
            </a:r>
          </a:p>
          <a:p>
            <a:pPr lvl="2"/>
            <a:r>
              <a:rPr lang="en-US" sz="2400" dirty="0"/>
              <a:t>Expose your child to new chores!</a:t>
            </a:r>
          </a:p>
          <a:p>
            <a:pPr lvl="2"/>
            <a:r>
              <a:rPr lang="en-US" sz="2400" dirty="0"/>
              <a:t>Keep high expectations</a:t>
            </a:r>
          </a:p>
          <a:p>
            <a:pPr lvl="2"/>
            <a:r>
              <a:rPr lang="en-US" sz="2400" dirty="0"/>
              <a:t>YOU are your child’s FIRST and BEST teacher </a:t>
            </a:r>
            <a:r>
              <a:rPr lang="en-US" sz="2400" dirty="0">
                <a:sym typeface="Wingdings" panose="05000000000000000000" pitchFamily="2" charset="2"/>
              </a:rPr>
              <a:t> </a:t>
            </a:r>
            <a:endParaRPr lang="en-US" sz="2400" dirty="0"/>
          </a:p>
          <a:p>
            <a:pPr lvl="2"/>
            <a:endParaRPr lang="en-US" sz="2600" dirty="0"/>
          </a:p>
          <a:p>
            <a:pPr marL="914400" lvl="2" indent="0">
              <a:buNone/>
            </a:pPr>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pic>
        <p:nvPicPr>
          <p:cNvPr id="8194" name="Picture 2" descr="The benefits of chores for your child - MSU Extension">
            <a:extLst>
              <a:ext uri="{FF2B5EF4-FFF2-40B4-BE49-F238E27FC236}">
                <a16:creationId xmlns:a16="http://schemas.microsoft.com/office/drawing/2014/main" id="{5E928498-817D-E395-D175-20C4676119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45" r="23517"/>
          <a:stretch/>
        </p:blipFill>
        <p:spPr bwMode="auto">
          <a:xfrm>
            <a:off x="8261020" y="682625"/>
            <a:ext cx="3153103"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77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Thank You!</a:t>
            </a:r>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rmAutofit/>
          </a:bodyPr>
          <a:lstStyle/>
          <a:p>
            <a:pPr lvl="1"/>
            <a:endParaRPr lang="en-US" sz="2200" dirty="0"/>
          </a:p>
          <a:p>
            <a:pPr lvl="2"/>
            <a:r>
              <a:rPr lang="en-US" sz="2600" dirty="0"/>
              <a:t>Please see the website for access to the chore checklist</a:t>
            </a:r>
          </a:p>
          <a:p>
            <a:pPr lvl="2"/>
            <a:r>
              <a:rPr lang="en-US" sz="2600" dirty="0"/>
              <a:t>Reach out to me at </a:t>
            </a:r>
            <a:r>
              <a:rPr lang="en-US" sz="2600" dirty="0">
                <a:hlinkClick r:id="rId2"/>
              </a:rPr>
              <a:t>jgunner@thesummitcenter.org</a:t>
            </a:r>
            <a:r>
              <a:rPr lang="en-US" sz="2600" dirty="0"/>
              <a:t> with any comments/questions!</a:t>
            </a:r>
          </a:p>
          <a:p>
            <a:pPr marL="914400" lvl="2" indent="0">
              <a:buNone/>
            </a:pPr>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spTree>
    <p:extLst>
      <p:ext uri="{BB962C8B-B14F-4D97-AF65-F5344CB8AC3E}">
        <p14:creationId xmlns:p14="http://schemas.microsoft.com/office/powerpoint/2010/main" val="2180505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Sources</a:t>
            </a:r>
          </a:p>
        </p:txBody>
      </p:sp>
      <p:sp>
        <p:nvSpPr>
          <p:cNvPr id="3" name="Content Placeholder 2">
            <a:extLst>
              <a:ext uri="{FF2B5EF4-FFF2-40B4-BE49-F238E27FC236}">
                <a16:creationId xmlns:a16="http://schemas.microsoft.com/office/drawing/2014/main" id="{4262DB8A-A280-368C-72E3-AAC364A34263}"/>
              </a:ext>
            </a:extLst>
          </p:cNvPr>
          <p:cNvSpPr>
            <a:spLocks noGrp="1" noRot="1" noMove="1" noResize="1" noEditPoints="1" noAdjustHandles="1" noChangeArrowheads="1" noChangeShapeType="1"/>
          </p:cNvSpPr>
          <p:nvPr>
            <p:ph idx="1"/>
          </p:nvPr>
        </p:nvSpPr>
        <p:spPr>
          <a:xfrm>
            <a:off x="1395410" y="1085850"/>
            <a:ext cx="10018713" cy="4686299"/>
          </a:xfrm>
        </p:spPr>
        <p:txBody>
          <a:bodyPr anchor="t" anchorCtr="0">
            <a:normAutofit/>
          </a:bodyPr>
          <a:lstStyle/>
          <a:p>
            <a:pPr lvl="1"/>
            <a:endParaRPr lang="en-US" sz="2200" dirty="0"/>
          </a:p>
          <a:p>
            <a:pPr lvl="2"/>
            <a:r>
              <a:rPr lang="en-US" sz="2600" dirty="0"/>
              <a:t>Please refer to resources attached</a:t>
            </a:r>
          </a:p>
          <a:p>
            <a:pPr lvl="2"/>
            <a:r>
              <a:rPr lang="en-US" sz="2600" dirty="0"/>
              <a:t>Reach out to me at </a:t>
            </a:r>
            <a:r>
              <a:rPr lang="en-US" sz="2600" dirty="0">
                <a:hlinkClick r:id="rId2"/>
              </a:rPr>
              <a:t>jgunner@thesummitcenter.org</a:t>
            </a:r>
            <a:r>
              <a:rPr lang="en-US" sz="2600" dirty="0"/>
              <a:t> with any comments/questions!</a:t>
            </a:r>
          </a:p>
          <a:p>
            <a:pPr lvl="2"/>
            <a:r>
              <a:rPr lang="en-US" sz="2600" dirty="0"/>
              <a:t>Any questions now?</a:t>
            </a:r>
          </a:p>
          <a:p>
            <a:pPr marL="914400" lvl="2" indent="0">
              <a:buNone/>
            </a:pPr>
            <a:endParaRPr lang="en-US" sz="2600" dirty="0"/>
          </a:p>
          <a:p>
            <a:pPr lvl="2"/>
            <a:endParaRPr lang="en-US" sz="2600" dirty="0"/>
          </a:p>
          <a:p>
            <a:endParaRPr lang="en-US" sz="28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spTree>
    <p:extLst>
      <p:ext uri="{BB962C8B-B14F-4D97-AF65-F5344CB8AC3E}">
        <p14:creationId xmlns:p14="http://schemas.microsoft.com/office/powerpoint/2010/main" val="777027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ow I Ask My Kids to Do Chores | POPSUGAR Family">
            <a:extLst>
              <a:ext uri="{FF2B5EF4-FFF2-40B4-BE49-F238E27FC236}">
                <a16:creationId xmlns:a16="http://schemas.microsoft.com/office/drawing/2014/main" id="{E86B4D4F-E4E9-3877-013C-D4B6C9A36E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15" r="14617"/>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6153" name="Group 6152">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6154"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155"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6156"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157"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158"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15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972080" y="685800"/>
            <a:ext cx="5260680" cy="1752599"/>
          </a:xfrm>
        </p:spPr>
        <p:txBody>
          <a:bodyPr>
            <a:normAutofit/>
          </a:bodyPr>
          <a:lstStyle/>
          <a:p>
            <a:pPr algn="l"/>
            <a:r>
              <a:rPr lang="en-US" dirty="0"/>
              <a:t>Your Child is Capable!</a:t>
            </a:r>
            <a:endParaRPr lang="en-US"/>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643468" y="1943101"/>
            <a:ext cx="5260680" cy="4610100"/>
          </a:xfrm>
        </p:spPr>
        <p:txBody>
          <a:bodyPr anchorCtr="0">
            <a:normAutofit fontScale="92500" lnSpcReduction="20000"/>
          </a:bodyPr>
          <a:lstStyle/>
          <a:p>
            <a:pPr>
              <a:lnSpc>
                <a:spcPct val="90000"/>
              </a:lnSpc>
            </a:pPr>
            <a:endParaRPr lang="en-US" sz="3200" dirty="0"/>
          </a:p>
          <a:p>
            <a:pPr>
              <a:lnSpc>
                <a:spcPct val="90000"/>
              </a:lnSpc>
            </a:pPr>
            <a:r>
              <a:rPr lang="en-US" sz="3200" dirty="0"/>
              <a:t>Both tolerance &amp; skill level can be improved!</a:t>
            </a:r>
          </a:p>
          <a:p>
            <a:pPr>
              <a:lnSpc>
                <a:spcPct val="90000"/>
              </a:lnSpc>
            </a:pPr>
            <a:r>
              <a:rPr lang="en-US" sz="3200" dirty="0"/>
              <a:t>Teaching Methods:</a:t>
            </a:r>
          </a:p>
          <a:p>
            <a:pPr lvl="1">
              <a:lnSpc>
                <a:spcPct val="90000"/>
              </a:lnSpc>
            </a:pPr>
            <a:r>
              <a:rPr lang="en-US" sz="3200" dirty="0">
                <a:solidFill>
                  <a:schemeClr val="accent1">
                    <a:lumMod val="75000"/>
                  </a:schemeClr>
                </a:solidFill>
              </a:rPr>
              <a:t>Contrived Learning </a:t>
            </a:r>
          </a:p>
          <a:p>
            <a:pPr lvl="1">
              <a:lnSpc>
                <a:spcPct val="90000"/>
              </a:lnSpc>
            </a:pPr>
            <a:r>
              <a:rPr lang="en-US" sz="3200" dirty="0">
                <a:solidFill>
                  <a:schemeClr val="accent1">
                    <a:lumMod val="75000"/>
                  </a:schemeClr>
                </a:solidFill>
              </a:rPr>
              <a:t>Errorless Teaching</a:t>
            </a:r>
          </a:p>
          <a:p>
            <a:pPr lvl="1">
              <a:lnSpc>
                <a:spcPct val="90000"/>
              </a:lnSpc>
            </a:pPr>
            <a:r>
              <a:rPr lang="en-US" sz="3200" dirty="0">
                <a:solidFill>
                  <a:schemeClr val="accent1">
                    <a:lumMod val="75000"/>
                  </a:schemeClr>
                </a:solidFill>
              </a:rPr>
              <a:t>Prompts &amp; Prompt Fading</a:t>
            </a:r>
          </a:p>
          <a:p>
            <a:pPr lvl="1">
              <a:lnSpc>
                <a:spcPct val="90000"/>
              </a:lnSpc>
            </a:pPr>
            <a:r>
              <a:rPr lang="en-US" sz="3200" dirty="0">
                <a:solidFill>
                  <a:schemeClr val="accent1">
                    <a:lumMod val="75000"/>
                  </a:schemeClr>
                </a:solidFill>
              </a:rPr>
              <a:t>Video Models</a:t>
            </a:r>
          </a:p>
          <a:p>
            <a:pPr lvl="1">
              <a:lnSpc>
                <a:spcPct val="90000"/>
              </a:lnSpc>
            </a:pPr>
            <a:r>
              <a:rPr lang="en-US" sz="3200" dirty="0">
                <a:solidFill>
                  <a:schemeClr val="accent1">
                    <a:lumMod val="75000"/>
                  </a:schemeClr>
                </a:solidFill>
              </a:rPr>
              <a:t>Visual Supports</a:t>
            </a:r>
          </a:p>
          <a:p>
            <a:pPr marL="457200" lvl="1" indent="0">
              <a:lnSpc>
                <a:spcPct val="90000"/>
              </a:lnSpc>
              <a:buNone/>
            </a:pPr>
            <a:endParaRPr lang="en-US" sz="1700" dirty="0"/>
          </a:p>
          <a:p>
            <a:pPr>
              <a:lnSpc>
                <a:spcPct val="90000"/>
              </a:lnSpc>
            </a:pPr>
            <a:endParaRPr lang="en-US" sz="1700" dirty="0"/>
          </a:p>
          <a:p>
            <a:pPr lvl="1">
              <a:lnSpc>
                <a:spcPct val="90000"/>
              </a:lnSpc>
            </a:pPr>
            <a:endParaRPr lang="en-US" sz="1700" dirty="0"/>
          </a:p>
        </p:txBody>
      </p:sp>
    </p:spTree>
    <p:extLst>
      <p:ext uri="{BB962C8B-B14F-4D97-AF65-F5344CB8AC3E}">
        <p14:creationId xmlns:p14="http://schemas.microsoft.com/office/powerpoint/2010/main" val="6522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fontScale="90000"/>
          </a:bodyPr>
          <a:lstStyle/>
          <a:p>
            <a:r>
              <a:rPr lang="en-US"/>
              <a:t>Short-Term Benefits of Helping Out at Home</a:t>
            </a:r>
            <a:endParaRPr lang="en-US" dirty="0"/>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395411" y="1085850"/>
            <a:ext cx="5995990" cy="4686299"/>
          </a:xfrm>
        </p:spPr>
        <p:txBody>
          <a:bodyPr anchor="t" anchorCtr="0">
            <a:normAutofit fontScale="25000" lnSpcReduction="20000"/>
          </a:bodyPr>
          <a:lstStyle/>
          <a:p>
            <a:pPr marL="0" indent="0">
              <a:buNone/>
            </a:pPr>
            <a:endParaRPr lang="en-US" sz="3200" dirty="0"/>
          </a:p>
          <a:p>
            <a:r>
              <a:rPr lang="en-US" sz="11200" dirty="0"/>
              <a:t>Exposure to household safety concepts!</a:t>
            </a:r>
          </a:p>
          <a:p>
            <a:pPr lvl="1"/>
            <a:r>
              <a:rPr lang="en-US" sz="11200" dirty="0">
                <a:solidFill>
                  <a:schemeClr val="accent1">
                    <a:lumMod val="75000"/>
                  </a:schemeClr>
                </a:solidFill>
              </a:rPr>
              <a:t>Electronics/Fire Safety</a:t>
            </a:r>
          </a:p>
          <a:p>
            <a:r>
              <a:rPr lang="en-US" sz="11200" dirty="0"/>
              <a:t>Increased self-reliance</a:t>
            </a:r>
          </a:p>
          <a:p>
            <a:pPr lvl="1"/>
            <a:r>
              <a:rPr lang="en-US" sz="11200" dirty="0">
                <a:solidFill>
                  <a:schemeClr val="accent1">
                    <a:lumMod val="75000"/>
                  </a:schemeClr>
                </a:solidFill>
              </a:rPr>
              <a:t>Community</a:t>
            </a:r>
          </a:p>
          <a:p>
            <a:pPr lvl="1"/>
            <a:r>
              <a:rPr lang="en-US" sz="11200" dirty="0">
                <a:solidFill>
                  <a:schemeClr val="accent1">
                    <a:lumMod val="75000"/>
                  </a:schemeClr>
                </a:solidFill>
              </a:rPr>
              <a:t>Generalization may occur in vocational settings (Harr, 2011)</a:t>
            </a:r>
          </a:p>
          <a:p>
            <a:r>
              <a:rPr lang="en-US" sz="11200" dirty="0"/>
              <a:t>Opportunities for problem-solving</a:t>
            </a:r>
          </a:p>
          <a:p>
            <a:r>
              <a:rPr lang="en-US" sz="11200" dirty="0"/>
              <a:t>You get a break!</a:t>
            </a:r>
            <a:endParaRPr lang="en-US" sz="6400" dirty="0"/>
          </a:p>
          <a:p>
            <a:pPr marL="457200" lvl="1" indent="0">
              <a:buNone/>
            </a:pPr>
            <a:endParaRPr lang="en-US" sz="4400" dirty="0"/>
          </a:p>
          <a:p>
            <a:endParaRPr lang="en-US" sz="3200" dirty="0"/>
          </a:p>
          <a:p>
            <a:pPr lvl="1"/>
            <a:endParaRPr lang="en-US" sz="2800" dirty="0"/>
          </a:p>
        </p:txBody>
      </p:sp>
      <p:pic>
        <p:nvPicPr>
          <p:cNvPr id="8194" name="Picture 2" descr="Electronics Safety Poster Assignment – Beens.org">
            <a:extLst>
              <a:ext uri="{FF2B5EF4-FFF2-40B4-BE49-F238E27FC236}">
                <a16:creationId xmlns:a16="http://schemas.microsoft.com/office/drawing/2014/main" id="{AE09E0B2-6304-96D0-7B23-09F451A902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9" t="15833" r="536"/>
          <a:stretch/>
        </p:blipFill>
        <p:spPr bwMode="auto">
          <a:xfrm>
            <a:off x="6959601" y="1422142"/>
            <a:ext cx="5118099" cy="349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29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Day Habilitation without Walls - The Viscardi Center">
            <a:extLst>
              <a:ext uri="{FF2B5EF4-FFF2-40B4-BE49-F238E27FC236}">
                <a16:creationId xmlns:a16="http://schemas.microsoft.com/office/drawing/2014/main" id="{67C5BDC5-1D21-6D3D-78A5-2E08AF30E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 r="1601"/>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9225" name="Group 9224">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9226"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227"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9228"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9229"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9230"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9231"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972079" y="212728"/>
            <a:ext cx="5260680" cy="1752599"/>
          </a:xfrm>
        </p:spPr>
        <p:txBody>
          <a:bodyPr>
            <a:normAutofit/>
          </a:bodyPr>
          <a:lstStyle/>
          <a:p>
            <a:pPr algn="l"/>
            <a:r>
              <a:rPr lang="en-US" dirty="0"/>
              <a:t>Long-Term Benefits of Helping Out at Home</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643468" y="1841500"/>
            <a:ext cx="5260680" cy="4984751"/>
          </a:xfrm>
        </p:spPr>
        <p:txBody>
          <a:bodyPr anchorCtr="0">
            <a:normAutofit fontScale="92500"/>
          </a:bodyPr>
          <a:lstStyle/>
          <a:p>
            <a:pPr marL="0" indent="0">
              <a:lnSpc>
                <a:spcPct val="90000"/>
              </a:lnSpc>
              <a:buNone/>
            </a:pPr>
            <a:endParaRPr lang="en-US" sz="2000" dirty="0"/>
          </a:p>
          <a:p>
            <a:pPr>
              <a:lnSpc>
                <a:spcPct val="90000"/>
              </a:lnSpc>
            </a:pPr>
            <a:r>
              <a:rPr lang="en-US" sz="2000" dirty="0"/>
              <a:t>Vocational</a:t>
            </a:r>
          </a:p>
          <a:p>
            <a:pPr lvl="1">
              <a:lnSpc>
                <a:spcPct val="90000"/>
              </a:lnSpc>
            </a:pPr>
            <a:r>
              <a:rPr lang="en-US" dirty="0">
                <a:solidFill>
                  <a:schemeClr val="accent1">
                    <a:lumMod val="75000"/>
                  </a:schemeClr>
                </a:solidFill>
              </a:rPr>
              <a:t>Opportunity to practice skills they may use in a job setting</a:t>
            </a:r>
          </a:p>
          <a:p>
            <a:pPr lvl="2">
              <a:lnSpc>
                <a:spcPct val="90000"/>
              </a:lnSpc>
            </a:pPr>
            <a:r>
              <a:rPr lang="en-US" sz="2000" dirty="0">
                <a:solidFill>
                  <a:schemeClr val="accent1">
                    <a:lumMod val="75000"/>
                  </a:schemeClr>
                </a:solidFill>
              </a:rPr>
              <a:t>Cleaning, food prep, sorting food/items, etc.</a:t>
            </a:r>
          </a:p>
          <a:p>
            <a:pPr>
              <a:lnSpc>
                <a:spcPct val="90000"/>
              </a:lnSpc>
            </a:pPr>
            <a:r>
              <a:rPr lang="en-US" sz="2000" dirty="0"/>
              <a:t>Day habilitation program placements</a:t>
            </a:r>
          </a:p>
          <a:p>
            <a:pPr lvl="1">
              <a:lnSpc>
                <a:spcPct val="90000"/>
              </a:lnSpc>
            </a:pPr>
            <a:r>
              <a:rPr lang="en-US" dirty="0">
                <a:solidFill>
                  <a:schemeClr val="accent1">
                    <a:lumMod val="75000"/>
                  </a:schemeClr>
                </a:solidFill>
              </a:rPr>
              <a:t>“Without walls” programs – volunteer work</a:t>
            </a:r>
          </a:p>
          <a:p>
            <a:pPr lvl="1">
              <a:lnSpc>
                <a:spcPct val="90000"/>
              </a:lnSpc>
            </a:pPr>
            <a:r>
              <a:rPr lang="en-US" dirty="0">
                <a:solidFill>
                  <a:schemeClr val="accent1">
                    <a:lumMod val="75000"/>
                  </a:schemeClr>
                </a:solidFill>
              </a:rPr>
              <a:t>Independence is a determinant of placement</a:t>
            </a:r>
          </a:p>
          <a:p>
            <a:pPr>
              <a:lnSpc>
                <a:spcPct val="90000"/>
              </a:lnSpc>
            </a:pPr>
            <a:r>
              <a:rPr lang="en-US" sz="2000" dirty="0"/>
              <a:t>Residential placements</a:t>
            </a:r>
          </a:p>
          <a:p>
            <a:pPr lvl="1">
              <a:lnSpc>
                <a:spcPct val="90000"/>
              </a:lnSpc>
            </a:pPr>
            <a:r>
              <a:rPr lang="en-US" dirty="0">
                <a:solidFill>
                  <a:schemeClr val="accent1">
                    <a:lumMod val="75000"/>
                  </a:schemeClr>
                </a:solidFill>
              </a:rPr>
              <a:t>More skills = less restrictive </a:t>
            </a:r>
          </a:p>
          <a:p>
            <a:pPr>
              <a:lnSpc>
                <a:spcPct val="90000"/>
              </a:lnSpc>
            </a:pPr>
            <a:r>
              <a:rPr lang="en-US" sz="2000" dirty="0"/>
              <a:t>Independent or Supported Living Opportunities!</a:t>
            </a:r>
          </a:p>
          <a:p>
            <a:pPr>
              <a:lnSpc>
                <a:spcPct val="90000"/>
              </a:lnSpc>
            </a:pPr>
            <a:endParaRPr lang="en-US" sz="1300" dirty="0"/>
          </a:p>
          <a:p>
            <a:pPr marL="457200" lvl="1" indent="0">
              <a:lnSpc>
                <a:spcPct val="90000"/>
              </a:lnSpc>
              <a:buNone/>
            </a:pPr>
            <a:endParaRPr lang="en-US" sz="1300" dirty="0"/>
          </a:p>
          <a:p>
            <a:pPr>
              <a:lnSpc>
                <a:spcPct val="90000"/>
              </a:lnSpc>
            </a:pPr>
            <a:endParaRPr lang="en-US" sz="1300" dirty="0"/>
          </a:p>
          <a:p>
            <a:pPr lvl="1">
              <a:lnSpc>
                <a:spcPct val="90000"/>
              </a:lnSpc>
            </a:pPr>
            <a:endParaRPr lang="en-US" sz="1300" dirty="0"/>
          </a:p>
        </p:txBody>
      </p:sp>
    </p:spTree>
    <p:extLst>
      <p:ext uri="{BB962C8B-B14F-4D97-AF65-F5344CB8AC3E}">
        <p14:creationId xmlns:p14="http://schemas.microsoft.com/office/powerpoint/2010/main" val="142633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618,569 Household Chores Stock Photos, Pictures &amp; Royalty-Free Images -  iStock">
            <a:extLst>
              <a:ext uri="{FF2B5EF4-FFF2-40B4-BE49-F238E27FC236}">
                <a16:creationId xmlns:a16="http://schemas.microsoft.com/office/drawing/2014/main" id="{83ED72A4-5D81-56D5-FCEA-DE861F9802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91" r="27532" b="-1"/>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10249" name="Group 10248">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0250"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251"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252"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0253"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0254"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0255"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361450" y="330201"/>
            <a:ext cx="6378280" cy="1752599"/>
          </a:xfrm>
        </p:spPr>
        <p:txBody>
          <a:bodyPr>
            <a:normAutofit/>
          </a:bodyPr>
          <a:lstStyle/>
          <a:p>
            <a:pPr algn="l"/>
            <a:r>
              <a:rPr lang="en-US" dirty="0"/>
              <a:t>Assessment is Important</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643467" y="1257300"/>
            <a:ext cx="5589291" cy="5930901"/>
          </a:xfrm>
        </p:spPr>
        <p:txBody>
          <a:bodyPr anchorCtr="0">
            <a:normAutofit fontScale="62500" lnSpcReduction="20000"/>
          </a:bodyPr>
          <a:lstStyle/>
          <a:p>
            <a:pPr marL="0" indent="0">
              <a:lnSpc>
                <a:spcPct val="90000"/>
              </a:lnSpc>
              <a:buNone/>
            </a:pPr>
            <a:endParaRPr lang="en-US" sz="3800" dirty="0"/>
          </a:p>
          <a:p>
            <a:pPr>
              <a:lnSpc>
                <a:spcPct val="90000"/>
              </a:lnSpc>
            </a:pPr>
            <a:r>
              <a:rPr lang="en-US" sz="3800" dirty="0"/>
              <a:t>Assessment should always come before choosing and working on a chore</a:t>
            </a:r>
          </a:p>
          <a:p>
            <a:pPr>
              <a:lnSpc>
                <a:spcPct val="90000"/>
              </a:lnSpc>
            </a:pPr>
            <a:r>
              <a:rPr lang="en-US" sz="3800" dirty="0"/>
              <a:t>Helps determine:</a:t>
            </a:r>
          </a:p>
          <a:p>
            <a:pPr lvl="1">
              <a:lnSpc>
                <a:spcPct val="90000"/>
              </a:lnSpc>
            </a:pPr>
            <a:r>
              <a:rPr lang="en-US" sz="3800" dirty="0">
                <a:solidFill>
                  <a:schemeClr val="accent1">
                    <a:lumMod val="75000"/>
                  </a:schemeClr>
                </a:solidFill>
              </a:rPr>
              <a:t>Preferred vs. non-preferred chores</a:t>
            </a:r>
          </a:p>
          <a:p>
            <a:pPr lvl="1">
              <a:lnSpc>
                <a:spcPct val="90000"/>
              </a:lnSpc>
            </a:pPr>
            <a:r>
              <a:rPr lang="en-US" sz="3800" dirty="0">
                <a:solidFill>
                  <a:schemeClr val="accent1">
                    <a:lumMod val="75000"/>
                  </a:schemeClr>
                </a:solidFill>
              </a:rPr>
              <a:t>Level of thoroughness and independence</a:t>
            </a:r>
          </a:p>
          <a:p>
            <a:pPr lvl="1">
              <a:lnSpc>
                <a:spcPct val="90000"/>
              </a:lnSpc>
            </a:pPr>
            <a:r>
              <a:rPr lang="en-US" sz="3800" dirty="0">
                <a:solidFill>
                  <a:schemeClr val="accent1">
                    <a:lumMod val="75000"/>
                  </a:schemeClr>
                </a:solidFill>
              </a:rPr>
              <a:t>Chores they are likely to succeed with</a:t>
            </a:r>
          </a:p>
          <a:p>
            <a:pPr lvl="1">
              <a:lnSpc>
                <a:spcPct val="90000"/>
              </a:lnSpc>
            </a:pPr>
            <a:r>
              <a:rPr lang="en-US" sz="3800" dirty="0">
                <a:solidFill>
                  <a:schemeClr val="accent1">
                    <a:lumMod val="75000"/>
                  </a:schemeClr>
                </a:solidFill>
              </a:rPr>
              <a:t>Ideal teaching methods </a:t>
            </a:r>
          </a:p>
          <a:p>
            <a:pPr lvl="1">
              <a:lnSpc>
                <a:spcPct val="90000"/>
              </a:lnSpc>
            </a:pPr>
            <a:r>
              <a:rPr lang="en-US" sz="3800" dirty="0">
                <a:solidFill>
                  <a:schemeClr val="accent1">
                    <a:lumMod val="75000"/>
                  </a:schemeClr>
                </a:solidFill>
              </a:rPr>
              <a:t>Order in which skills should be taught</a:t>
            </a:r>
          </a:p>
          <a:p>
            <a:pPr>
              <a:lnSpc>
                <a:spcPct val="90000"/>
              </a:lnSpc>
            </a:pPr>
            <a:r>
              <a:rPr lang="en-US" sz="3800" dirty="0"/>
              <a:t>What, How, and When!?</a:t>
            </a:r>
          </a:p>
          <a:p>
            <a:pPr lvl="1">
              <a:lnSpc>
                <a:spcPct val="90000"/>
              </a:lnSpc>
            </a:pPr>
            <a:r>
              <a:rPr lang="en-US" sz="3800" dirty="0">
                <a:solidFill>
                  <a:schemeClr val="accent1">
                    <a:lumMod val="75000"/>
                  </a:schemeClr>
                </a:solidFill>
              </a:rPr>
              <a:t>Let’s make it simple…</a:t>
            </a:r>
          </a:p>
          <a:p>
            <a:pPr>
              <a:lnSpc>
                <a:spcPct val="90000"/>
              </a:lnSpc>
            </a:pPr>
            <a:endParaRPr lang="en-US" sz="1100" dirty="0"/>
          </a:p>
          <a:p>
            <a:pPr lvl="1">
              <a:lnSpc>
                <a:spcPct val="90000"/>
              </a:lnSpc>
            </a:pPr>
            <a:endParaRPr lang="en-US" sz="1100" dirty="0"/>
          </a:p>
        </p:txBody>
      </p:sp>
    </p:spTree>
    <p:extLst>
      <p:ext uri="{BB962C8B-B14F-4D97-AF65-F5344CB8AC3E}">
        <p14:creationId xmlns:p14="http://schemas.microsoft.com/office/powerpoint/2010/main" val="31494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1079500"/>
          </a:xfrm>
        </p:spPr>
        <p:txBody>
          <a:bodyPr>
            <a:normAutofit/>
          </a:bodyPr>
          <a:lstStyle/>
          <a:p>
            <a:r>
              <a:rPr lang="en-US" dirty="0"/>
              <a:t>Chore Checklist: What is it?</a:t>
            </a:r>
          </a:p>
        </p:txBody>
      </p:sp>
      <p:sp>
        <p:nvSpPr>
          <p:cNvPr id="3" name="Content Placeholder 2">
            <a:extLst>
              <a:ext uri="{FF2B5EF4-FFF2-40B4-BE49-F238E27FC236}">
                <a16:creationId xmlns:a16="http://schemas.microsoft.com/office/drawing/2014/main" id="{4262DB8A-A280-368C-72E3-AAC364A34263}"/>
              </a:ext>
            </a:extLst>
          </p:cNvPr>
          <p:cNvSpPr>
            <a:spLocks noGrp="1"/>
          </p:cNvSpPr>
          <p:nvPr>
            <p:ph idx="1"/>
          </p:nvPr>
        </p:nvSpPr>
        <p:spPr>
          <a:xfrm>
            <a:off x="1420810" y="800100"/>
            <a:ext cx="8864599" cy="5829299"/>
          </a:xfrm>
        </p:spPr>
        <p:txBody>
          <a:bodyPr anchor="t" anchorCtr="0">
            <a:normAutofit fontScale="85000" lnSpcReduction="10000"/>
          </a:bodyPr>
          <a:lstStyle/>
          <a:p>
            <a:pPr marL="0" indent="0">
              <a:buNone/>
            </a:pPr>
            <a:endParaRPr lang="en-US" sz="3200" dirty="0"/>
          </a:p>
          <a:p>
            <a:r>
              <a:rPr lang="en-US" sz="2800" dirty="0"/>
              <a:t>Simple chart to take note of your child’s current level of thoroughness and independence with a litany of household chores</a:t>
            </a:r>
          </a:p>
          <a:p>
            <a:r>
              <a:rPr lang="en-US" sz="2800" dirty="0"/>
              <a:t>Divided into basic, intermediate, and advanced skills</a:t>
            </a:r>
          </a:p>
          <a:p>
            <a:r>
              <a:rPr lang="en-US" sz="2800" dirty="0"/>
              <a:t>Rating each skill based on:</a:t>
            </a:r>
          </a:p>
          <a:p>
            <a:pPr lvl="1"/>
            <a:r>
              <a:rPr lang="en-US" sz="2800" dirty="0">
                <a:solidFill>
                  <a:schemeClr val="accent1">
                    <a:lumMod val="75000"/>
                  </a:schemeClr>
                </a:solidFill>
              </a:rPr>
              <a:t>Thoroughness (score 1-3) </a:t>
            </a:r>
          </a:p>
          <a:p>
            <a:pPr lvl="2"/>
            <a:r>
              <a:rPr lang="en-US" sz="2800" dirty="0">
                <a:solidFill>
                  <a:schemeClr val="accent1">
                    <a:lumMod val="75000"/>
                  </a:schemeClr>
                </a:solidFill>
              </a:rPr>
              <a:t>1: no ability</a:t>
            </a:r>
          </a:p>
          <a:p>
            <a:pPr lvl="2"/>
            <a:r>
              <a:rPr lang="en-US" sz="2800" dirty="0">
                <a:solidFill>
                  <a:schemeClr val="accent1">
                    <a:lumMod val="75000"/>
                  </a:schemeClr>
                </a:solidFill>
              </a:rPr>
              <a:t>2: skipped steps, some mess remains</a:t>
            </a:r>
          </a:p>
          <a:p>
            <a:pPr lvl="2"/>
            <a:r>
              <a:rPr lang="en-US" sz="2800" dirty="0">
                <a:solidFill>
                  <a:schemeClr val="accent1">
                    <a:lumMod val="75000"/>
                  </a:schemeClr>
                </a:solidFill>
              </a:rPr>
              <a:t>3: thorough</a:t>
            </a:r>
          </a:p>
          <a:p>
            <a:pPr lvl="1"/>
            <a:r>
              <a:rPr lang="en-US" sz="2800" dirty="0"/>
              <a:t>Independence (Y/N)</a:t>
            </a:r>
          </a:p>
          <a:p>
            <a:pPr lvl="2"/>
            <a:r>
              <a:rPr lang="en-US" sz="2800" dirty="0">
                <a:solidFill>
                  <a:schemeClr val="accent1">
                    <a:lumMod val="75000"/>
                  </a:schemeClr>
                </a:solidFill>
              </a:rPr>
              <a:t>Do they recognize when the chore should be performed, and complete it without need of a prompt from me?</a:t>
            </a:r>
          </a:p>
          <a:p>
            <a:pPr lvl="2"/>
            <a:endParaRPr lang="en-US" sz="2200" dirty="0"/>
          </a:p>
          <a:p>
            <a:pPr lvl="1"/>
            <a:endParaRPr lang="en-US" sz="2400" dirty="0"/>
          </a:p>
          <a:p>
            <a:pPr lvl="1"/>
            <a:endParaRPr lang="en-US" sz="2400" dirty="0"/>
          </a:p>
          <a:p>
            <a:endParaRPr lang="en-US" sz="3600" dirty="0"/>
          </a:p>
          <a:p>
            <a:pPr marL="457200" lvl="1" indent="0">
              <a:buNone/>
            </a:pPr>
            <a:endParaRPr lang="en-US" sz="2800" dirty="0"/>
          </a:p>
          <a:p>
            <a:endParaRPr lang="en-US" sz="3200" dirty="0"/>
          </a:p>
          <a:p>
            <a:pPr lvl="1"/>
            <a:endParaRPr lang="en-US" sz="2800" dirty="0"/>
          </a:p>
        </p:txBody>
      </p:sp>
    </p:spTree>
    <p:extLst>
      <p:ext uri="{BB962C8B-B14F-4D97-AF65-F5344CB8AC3E}">
        <p14:creationId xmlns:p14="http://schemas.microsoft.com/office/powerpoint/2010/main" val="29364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4CAB-B97C-9949-3C24-3F945B85BC93}"/>
              </a:ext>
            </a:extLst>
          </p:cNvPr>
          <p:cNvSpPr>
            <a:spLocks noGrp="1"/>
          </p:cNvSpPr>
          <p:nvPr>
            <p:ph type="title"/>
          </p:nvPr>
        </p:nvSpPr>
        <p:spPr>
          <a:xfrm>
            <a:off x="1663700" y="228601"/>
            <a:ext cx="8864600" cy="965199"/>
          </a:xfrm>
        </p:spPr>
        <p:txBody>
          <a:bodyPr>
            <a:normAutofit/>
          </a:bodyPr>
          <a:lstStyle/>
          <a:p>
            <a:r>
              <a:rPr lang="en-US" dirty="0"/>
              <a:t>Chore Checklist: Basic Level Skills</a:t>
            </a:r>
          </a:p>
        </p:txBody>
      </p:sp>
      <p:pic>
        <p:nvPicPr>
          <p:cNvPr id="7" name="Picture 6">
            <a:extLst>
              <a:ext uri="{FF2B5EF4-FFF2-40B4-BE49-F238E27FC236}">
                <a16:creationId xmlns:a16="http://schemas.microsoft.com/office/drawing/2014/main" id="{7431BA40-28E3-FEFF-BF15-EAA095E9DCC9}"/>
              </a:ext>
            </a:extLst>
          </p:cNvPr>
          <p:cNvPicPr>
            <a:picLocks noChangeAspect="1"/>
          </p:cNvPicPr>
          <p:nvPr/>
        </p:nvPicPr>
        <p:blipFill>
          <a:blip r:embed="rId2"/>
          <a:stretch>
            <a:fillRect/>
          </a:stretch>
        </p:blipFill>
        <p:spPr>
          <a:xfrm>
            <a:off x="221854" y="1000124"/>
            <a:ext cx="11748292" cy="5438776"/>
          </a:xfrm>
          <a:prstGeom prst="rect">
            <a:avLst/>
          </a:prstGeom>
        </p:spPr>
      </p:pic>
    </p:spTree>
    <p:extLst>
      <p:ext uri="{BB962C8B-B14F-4D97-AF65-F5344CB8AC3E}">
        <p14:creationId xmlns:p14="http://schemas.microsoft.com/office/powerpoint/2010/main" val="23934079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5F91EC5B6A7C4C91D2EB5F8CDBDCE6" ma:contentTypeVersion="8" ma:contentTypeDescription="Create a new document." ma:contentTypeScope="" ma:versionID="af36cff5d6d3c46e769a9c5fbb4af37f">
  <xsd:schema xmlns:xsd="http://www.w3.org/2001/XMLSchema" xmlns:xs="http://www.w3.org/2001/XMLSchema" xmlns:p="http://schemas.microsoft.com/office/2006/metadata/properties" xmlns:ns2="6f941d86-42ee-442e-aa2a-9920af87fb54" xmlns:ns3="ff2dee68-cb5d-4403-acff-b9830f19cd42" targetNamespace="http://schemas.microsoft.com/office/2006/metadata/properties" ma:root="true" ma:fieldsID="8d946c9f81b90b2d66dd0182d6627b12" ns2:_="" ns3:_="">
    <xsd:import namespace="6f941d86-42ee-442e-aa2a-9920af87fb54"/>
    <xsd:import namespace="ff2dee68-cb5d-4403-acff-b9830f19cd4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941d86-42ee-442e-aa2a-9920af87fb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f2dee68-cb5d-4403-acff-b9830f19cd4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8C73DF-98D2-4D88-ABF6-38E6CCE91ABC}">
  <ds:schemaRefs>
    <ds:schemaRef ds:uri="http://schemas.microsoft.com/sharepoint/v3/contenttype/forms"/>
  </ds:schemaRefs>
</ds:datastoreItem>
</file>

<file path=customXml/itemProps2.xml><?xml version="1.0" encoding="utf-8"?>
<ds:datastoreItem xmlns:ds="http://schemas.openxmlformats.org/officeDocument/2006/customXml" ds:itemID="{110F9F27-3685-46EE-805E-9C01007CCC2C}">
  <ds:schemaRef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dcmitype/"/>
    <ds:schemaRef ds:uri="http://www.w3.org/XML/1998/namespace"/>
    <ds:schemaRef ds:uri="http://schemas.microsoft.com/office/infopath/2007/PartnerControls"/>
    <ds:schemaRef ds:uri="ff2dee68-cb5d-4403-acff-b9830f19cd42"/>
    <ds:schemaRef ds:uri="6f941d86-42ee-442e-aa2a-9920af87fb54"/>
    <ds:schemaRef ds:uri="http://purl.org/dc/terms/"/>
  </ds:schemaRefs>
</ds:datastoreItem>
</file>

<file path=customXml/itemProps3.xml><?xml version="1.0" encoding="utf-8"?>
<ds:datastoreItem xmlns:ds="http://schemas.openxmlformats.org/officeDocument/2006/customXml" ds:itemID="{F054085D-A427-4D87-9F86-6DC724F2D5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941d86-42ee-442e-aa2a-9920af87fb54"/>
    <ds:schemaRef ds:uri="ff2dee68-cb5d-4403-acff-b9830f19cd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5722</TotalTime>
  <Words>1710</Words>
  <Application>Microsoft Office PowerPoint</Application>
  <PresentationFormat>Widescreen</PresentationFormat>
  <Paragraphs>473</Paragraphs>
  <Slides>36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-apple-system</vt:lpstr>
      <vt:lpstr>Arial</vt:lpstr>
      <vt:lpstr>Calibri</vt:lpstr>
      <vt:lpstr>Corbel</vt:lpstr>
      <vt:lpstr>Parallax</vt:lpstr>
      <vt:lpstr>Help ME Help YOU!</vt:lpstr>
      <vt:lpstr>HELLO, CAREGIVERS!</vt:lpstr>
      <vt:lpstr>What Are the Challenges to Teaching Chores?</vt:lpstr>
      <vt:lpstr>Your Child is Capable!</vt:lpstr>
      <vt:lpstr>Short-Term Benefits of Helping Out at Home</vt:lpstr>
      <vt:lpstr>Long-Term Benefits of Helping Out at Home</vt:lpstr>
      <vt:lpstr>Assessment is Important</vt:lpstr>
      <vt:lpstr>Chore Checklist: What is it?</vt:lpstr>
      <vt:lpstr>Chore Checklist: Basic Level Skills</vt:lpstr>
      <vt:lpstr>Chore Checklist: Intermediate Level Skills</vt:lpstr>
      <vt:lpstr>Chore Checklist: Advanced Level Skills</vt:lpstr>
      <vt:lpstr>Chore Checklist: How &amp; When</vt:lpstr>
      <vt:lpstr>Choosing Chores</vt:lpstr>
      <vt:lpstr>Teaching Thoroughness &amp; Independence</vt:lpstr>
      <vt:lpstr>Troubleshooting Tolerance</vt:lpstr>
      <vt:lpstr>Building Chores into Routines</vt:lpstr>
      <vt:lpstr>Building Chores into Routines</vt:lpstr>
      <vt:lpstr>Building Chores into Routines</vt:lpstr>
      <vt:lpstr>Building Chores into Routines</vt:lpstr>
      <vt:lpstr>Building Chores into Routines</vt:lpstr>
      <vt:lpstr>More Reinforcement!</vt:lpstr>
      <vt:lpstr>Fun Builds Tolerance!</vt:lpstr>
      <vt:lpstr>Errorless Teaching</vt:lpstr>
      <vt:lpstr>Prompts and Prompt Fading</vt:lpstr>
      <vt:lpstr>Video Modeling</vt:lpstr>
      <vt:lpstr>Video Modeling</vt:lpstr>
      <vt:lpstr>Video Modeling</vt:lpstr>
      <vt:lpstr>Video Modeling</vt:lpstr>
      <vt:lpstr>Video Modeling Applications</vt:lpstr>
      <vt:lpstr>Visual Prompts</vt:lpstr>
      <vt:lpstr>Visual Schedules</vt:lpstr>
      <vt:lpstr>Visual Schedules</vt:lpstr>
      <vt:lpstr>Visual Schedule Applications</vt:lpstr>
      <vt:lpstr>Parting Words…</vt:lpstr>
      <vt:lpstr>Thank You!</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ME Help YOU</dc:title>
  <dc:creator>Gunner, Juli</dc:creator>
  <cp:lastModifiedBy>Carlson, Erika</cp:lastModifiedBy>
  <cp:revision>13</cp:revision>
  <dcterms:created xsi:type="dcterms:W3CDTF">2022-06-04T18:21:13Z</dcterms:created>
  <dcterms:modified xsi:type="dcterms:W3CDTF">2022-07-05T13:16:21Z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0x010100C05F91EC5B6A7C4C91D2EB5F8CDBDCE6</vt:lpwstr>
  </property>
</Properties>
</file>