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22"/>
  </p:notesMasterIdLst>
  <p:sldIdLst>
    <p:sldId id="256" r:id="rId2"/>
    <p:sldId id="257" r:id="rId3"/>
    <p:sldId id="260" r:id="rId4"/>
    <p:sldId id="269" r:id="rId5"/>
    <p:sldId id="261" r:id="rId6"/>
    <p:sldId id="266" r:id="rId7"/>
    <p:sldId id="268" r:id="rId8"/>
    <p:sldId id="267" r:id="rId9"/>
    <p:sldId id="270" r:id="rId10"/>
    <p:sldId id="275" r:id="rId11"/>
    <p:sldId id="272" r:id="rId12"/>
    <p:sldId id="262" r:id="rId13"/>
    <p:sldId id="264" r:id="rId14"/>
    <p:sldId id="274" r:id="rId15"/>
    <p:sldId id="273" r:id="rId16"/>
    <p:sldId id="263" r:id="rId17"/>
    <p:sldId id="276" r:id="rId18"/>
    <p:sldId id="277" r:id="rId19"/>
    <p:sldId id="259" r:id="rId20"/>
    <p:sldId id="258" r:id="rId2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4660"/>
  </p:normalViewPr>
  <p:slideViewPr>
    <p:cSldViewPr snapToGrid="0">
      <p:cViewPr varScale="1">
        <p:scale>
          <a:sx n="60" d="100"/>
          <a:sy n="60" d="100"/>
        </p:scale>
        <p:origin x="908" y="4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6C9A19B-580C-45E3-9142-EFBDB7B96295}" type="doc">
      <dgm:prSet loTypeId="urn:microsoft.com/office/officeart/2016/7/layout/LinearBlockProcessNumbered" loCatId="process" qsTypeId="urn:microsoft.com/office/officeart/2005/8/quickstyle/simple1" qsCatId="simple" csTypeId="urn:microsoft.com/office/officeart/2005/8/colors/colorful2" csCatId="colorful"/>
      <dgm:spPr/>
      <dgm:t>
        <a:bodyPr/>
        <a:lstStyle/>
        <a:p>
          <a:endParaRPr lang="en-US"/>
        </a:p>
      </dgm:t>
    </dgm:pt>
    <dgm:pt modelId="{BBEA4967-682D-4249-89A9-7C571443C5EF}">
      <dgm:prSet/>
      <dgm:spPr/>
      <dgm:t>
        <a:bodyPr/>
        <a:lstStyle/>
        <a:p>
          <a:r>
            <a:rPr lang="en-US"/>
            <a:t>Identify how much sleep children should be getting.</a:t>
          </a:r>
        </a:p>
      </dgm:t>
    </dgm:pt>
    <dgm:pt modelId="{D6FEB783-A78F-46F7-AEE3-0E29A5C9CCB7}" type="parTrans" cxnId="{D63020C0-ED2B-44F5-B966-2F3A7B14943D}">
      <dgm:prSet/>
      <dgm:spPr/>
      <dgm:t>
        <a:bodyPr/>
        <a:lstStyle/>
        <a:p>
          <a:endParaRPr lang="en-US"/>
        </a:p>
      </dgm:t>
    </dgm:pt>
    <dgm:pt modelId="{ED3F4C7C-2FAE-4389-BA5B-B7257045670B}" type="sibTrans" cxnId="{D63020C0-ED2B-44F5-B966-2F3A7B14943D}">
      <dgm:prSet phldrT="01" phldr="0"/>
      <dgm:spPr/>
      <dgm:t>
        <a:bodyPr/>
        <a:lstStyle/>
        <a:p>
          <a:r>
            <a:rPr lang="en-US"/>
            <a:t>01</a:t>
          </a:r>
        </a:p>
      </dgm:t>
    </dgm:pt>
    <dgm:pt modelId="{373174B0-103C-4616-8C97-D316C6E85FD7}">
      <dgm:prSet/>
      <dgm:spPr/>
      <dgm:t>
        <a:bodyPr/>
        <a:lstStyle/>
        <a:p>
          <a:r>
            <a:rPr lang="en-US"/>
            <a:t>Discuss common sleep problems.</a:t>
          </a:r>
        </a:p>
      </dgm:t>
    </dgm:pt>
    <dgm:pt modelId="{F80DC9DD-14F2-42C9-9DD2-7CA3B915113D}" type="parTrans" cxnId="{54D788C7-B091-47DF-8CD2-7B650262E041}">
      <dgm:prSet/>
      <dgm:spPr/>
      <dgm:t>
        <a:bodyPr/>
        <a:lstStyle/>
        <a:p>
          <a:endParaRPr lang="en-US"/>
        </a:p>
      </dgm:t>
    </dgm:pt>
    <dgm:pt modelId="{A4817EE8-EBDB-47ED-A773-611AB4F9D00B}" type="sibTrans" cxnId="{54D788C7-B091-47DF-8CD2-7B650262E041}">
      <dgm:prSet phldrT="02" phldr="0"/>
      <dgm:spPr/>
      <dgm:t>
        <a:bodyPr/>
        <a:lstStyle/>
        <a:p>
          <a:r>
            <a:rPr lang="en-US"/>
            <a:t>02</a:t>
          </a:r>
        </a:p>
      </dgm:t>
    </dgm:pt>
    <dgm:pt modelId="{B6B371CF-CE77-46D8-A874-54502FD890BE}">
      <dgm:prSet/>
      <dgm:spPr/>
      <dgm:t>
        <a:bodyPr/>
        <a:lstStyle/>
        <a:p>
          <a:r>
            <a:rPr lang="en-US"/>
            <a:t>Discover strategies to help families identify sleep patterns.</a:t>
          </a:r>
        </a:p>
      </dgm:t>
    </dgm:pt>
    <dgm:pt modelId="{1392E4D2-B362-4BCE-95F5-FF55732226B5}" type="parTrans" cxnId="{324B20A2-95A3-48A2-B321-6AA94D086A1A}">
      <dgm:prSet/>
      <dgm:spPr/>
      <dgm:t>
        <a:bodyPr/>
        <a:lstStyle/>
        <a:p>
          <a:endParaRPr lang="en-US"/>
        </a:p>
      </dgm:t>
    </dgm:pt>
    <dgm:pt modelId="{4BF732A6-F68B-4920-84B9-71FE84E8E084}" type="sibTrans" cxnId="{324B20A2-95A3-48A2-B321-6AA94D086A1A}">
      <dgm:prSet phldrT="03" phldr="0"/>
      <dgm:spPr/>
      <dgm:t>
        <a:bodyPr/>
        <a:lstStyle/>
        <a:p>
          <a:r>
            <a:rPr lang="en-US"/>
            <a:t>03</a:t>
          </a:r>
        </a:p>
      </dgm:t>
    </dgm:pt>
    <dgm:pt modelId="{B8251FE6-766D-465A-850A-64D6892269D6}">
      <dgm:prSet/>
      <dgm:spPr/>
      <dgm:t>
        <a:bodyPr/>
        <a:lstStyle/>
        <a:p>
          <a:r>
            <a:rPr lang="en-US"/>
            <a:t>Learn the essential elements of a strong bedtime routine.</a:t>
          </a:r>
        </a:p>
      </dgm:t>
    </dgm:pt>
    <dgm:pt modelId="{9FBCF8D6-4503-472E-88E5-8FE3AA570D46}" type="parTrans" cxnId="{14B332EE-5D21-4807-BE53-F9C8E2643959}">
      <dgm:prSet/>
      <dgm:spPr/>
      <dgm:t>
        <a:bodyPr/>
        <a:lstStyle/>
        <a:p>
          <a:endParaRPr lang="en-US"/>
        </a:p>
      </dgm:t>
    </dgm:pt>
    <dgm:pt modelId="{69427C4A-6484-4961-BEC9-B432A74F982B}" type="sibTrans" cxnId="{14B332EE-5D21-4807-BE53-F9C8E2643959}">
      <dgm:prSet phldrT="04" phldr="0"/>
      <dgm:spPr/>
      <dgm:t>
        <a:bodyPr/>
        <a:lstStyle/>
        <a:p>
          <a:r>
            <a:rPr lang="en-US"/>
            <a:t>04</a:t>
          </a:r>
        </a:p>
      </dgm:t>
    </dgm:pt>
    <dgm:pt modelId="{C3CE6EE0-9346-4F53-967B-E5660643C3A2}" type="pres">
      <dgm:prSet presAssocID="{76C9A19B-580C-45E3-9142-EFBDB7B96295}" presName="Name0" presStyleCnt="0">
        <dgm:presLayoutVars>
          <dgm:animLvl val="lvl"/>
          <dgm:resizeHandles val="exact"/>
        </dgm:presLayoutVars>
      </dgm:prSet>
      <dgm:spPr/>
    </dgm:pt>
    <dgm:pt modelId="{E7775537-B701-4815-B24C-1D0BC0CE292D}" type="pres">
      <dgm:prSet presAssocID="{BBEA4967-682D-4249-89A9-7C571443C5EF}" presName="compositeNode" presStyleCnt="0">
        <dgm:presLayoutVars>
          <dgm:bulletEnabled val="1"/>
        </dgm:presLayoutVars>
      </dgm:prSet>
      <dgm:spPr/>
    </dgm:pt>
    <dgm:pt modelId="{73DBCADF-9879-46F3-A232-06A3639584FC}" type="pres">
      <dgm:prSet presAssocID="{BBEA4967-682D-4249-89A9-7C571443C5EF}" presName="bgRect" presStyleLbl="alignNode1" presStyleIdx="0" presStyleCnt="4"/>
      <dgm:spPr/>
    </dgm:pt>
    <dgm:pt modelId="{687391B3-3E00-4A46-ABD5-FA482A4616AA}" type="pres">
      <dgm:prSet presAssocID="{ED3F4C7C-2FAE-4389-BA5B-B7257045670B}" presName="sibTransNodeRect" presStyleLbl="alignNode1" presStyleIdx="0" presStyleCnt="4">
        <dgm:presLayoutVars>
          <dgm:chMax val="0"/>
          <dgm:bulletEnabled val="1"/>
        </dgm:presLayoutVars>
      </dgm:prSet>
      <dgm:spPr/>
    </dgm:pt>
    <dgm:pt modelId="{30DF1B7E-0854-47DC-8F72-CBE6E3F0585C}" type="pres">
      <dgm:prSet presAssocID="{BBEA4967-682D-4249-89A9-7C571443C5EF}" presName="nodeRect" presStyleLbl="alignNode1" presStyleIdx="0" presStyleCnt="4">
        <dgm:presLayoutVars>
          <dgm:bulletEnabled val="1"/>
        </dgm:presLayoutVars>
      </dgm:prSet>
      <dgm:spPr/>
    </dgm:pt>
    <dgm:pt modelId="{1C2AFC0F-6401-478D-BA9D-05417C79269D}" type="pres">
      <dgm:prSet presAssocID="{ED3F4C7C-2FAE-4389-BA5B-B7257045670B}" presName="sibTrans" presStyleCnt="0"/>
      <dgm:spPr/>
    </dgm:pt>
    <dgm:pt modelId="{13064B02-A847-48A7-AF13-9C9F131554D5}" type="pres">
      <dgm:prSet presAssocID="{373174B0-103C-4616-8C97-D316C6E85FD7}" presName="compositeNode" presStyleCnt="0">
        <dgm:presLayoutVars>
          <dgm:bulletEnabled val="1"/>
        </dgm:presLayoutVars>
      </dgm:prSet>
      <dgm:spPr/>
    </dgm:pt>
    <dgm:pt modelId="{F544F0AC-049C-4482-956A-B0EFF121F0E3}" type="pres">
      <dgm:prSet presAssocID="{373174B0-103C-4616-8C97-D316C6E85FD7}" presName="bgRect" presStyleLbl="alignNode1" presStyleIdx="1" presStyleCnt="4"/>
      <dgm:spPr/>
    </dgm:pt>
    <dgm:pt modelId="{4CD98CFC-FE58-412C-9453-69B94FF0159B}" type="pres">
      <dgm:prSet presAssocID="{A4817EE8-EBDB-47ED-A773-611AB4F9D00B}" presName="sibTransNodeRect" presStyleLbl="alignNode1" presStyleIdx="1" presStyleCnt="4">
        <dgm:presLayoutVars>
          <dgm:chMax val="0"/>
          <dgm:bulletEnabled val="1"/>
        </dgm:presLayoutVars>
      </dgm:prSet>
      <dgm:spPr/>
    </dgm:pt>
    <dgm:pt modelId="{B1D0B632-5C63-43DE-9E1D-6010C190788F}" type="pres">
      <dgm:prSet presAssocID="{373174B0-103C-4616-8C97-D316C6E85FD7}" presName="nodeRect" presStyleLbl="alignNode1" presStyleIdx="1" presStyleCnt="4">
        <dgm:presLayoutVars>
          <dgm:bulletEnabled val="1"/>
        </dgm:presLayoutVars>
      </dgm:prSet>
      <dgm:spPr/>
    </dgm:pt>
    <dgm:pt modelId="{14F145C3-6416-471C-A184-D733C23474BF}" type="pres">
      <dgm:prSet presAssocID="{A4817EE8-EBDB-47ED-A773-611AB4F9D00B}" presName="sibTrans" presStyleCnt="0"/>
      <dgm:spPr/>
    </dgm:pt>
    <dgm:pt modelId="{C64AD0E9-EEB7-4931-BE92-BBC7548580F4}" type="pres">
      <dgm:prSet presAssocID="{B6B371CF-CE77-46D8-A874-54502FD890BE}" presName="compositeNode" presStyleCnt="0">
        <dgm:presLayoutVars>
          <dgm:bulletEnabled val="1"/>
        </dgm:presLayoutVars>
      </dgm:prSet>
      <dgm:spPr/>
    </dgm:pt>
    <dgm:pt modelId="{AB3FF672-13DD-4A84-9CC1-CF5F5016DBAA}" type="pres">
      <dgm:prSet presAssocID="{B6B371CF-CE77-46D8-A874-54502FD890BE}" presName="bgRect" presStyleLbl="alignNode1" presStyleIdx="2" presStyleCnt="4"/>
      <dgm:spPr/>
    </dgm:pt>
    <dgm:pt modelId="{12C51A87-CD0E-47DE-850F-6CF2AE2D872E}" type="pres">
      <dgm:prSet presAssocID="{4BF732A6-F68B-4920-84B9-71FE84E8E084}" presName="sibTransNodeRect" presStyleLbl="alignNode1" presStyleIdx="2" presStyleCnt="4">
        <dgm:presLayoutVars>
          <dgm:chMax val="0"/>
          <dgm:bulletEnabled val="1"/>
        </dgm:presLayoutVars>
      </dgm:prSet>
      <dgm:spPr/>
    </dgm:pt>
    <dgm:pt modelId="{2454B182-B81C-45F2-8D53-5E5D0E45B0DF}" type="pres">
      <dgm:prSet presAssocID="{B6B371CF-CE77-46D8-A874-54502FD890BE}" presName="nodeRect" presStyleLbl="alignNode1" presStyleIdx="2" presStyleCnt="4">
        <dgm:presLayoutVars>
          <dgm:bulletEnabled val="1"/>
        </dgm:presLayoutVars>
      </dgm:prSet>
      <dgm:spPr/>
    </dgm:pt>
    <dgm:pt modelId="{2DEA2D36-AD15-4C02-BD9D-AD120330291D}" type="pres">
      <dgm:prSet presAssocID="{4BF732A6-F68B-4920-84B9-71FE84E8E084}" presName="sibTrans" presStyleCnt="0"/>
      <dgm:spPr/>
    </dgm:pt>
    <dgm:pt modelId="{B38A55DA-1DC6-4F7C-8C6B-1A0E1EC979B7}" type="pres">
      <dgm:prSet presAssocID="{B8251FE6-766D-465A-850A-64D6892269D6}" presName="compositeNode" presStyleCnt="0">
        <dgm:presLayoutVars>
          <dgm:bulletEnabled val="1"/>
        </dgm:presLayoutVars>
      </dgm:prSet>
      <dgm:spPr/>
    </dgm:pt>
    <dgm:pt modelId="{6412AEAF-7A2A-44F3-BBAE-090FF280943B}" type="pres">
      <dgm:prSet presAssocID="{B8251FE6-766D-465A-850A-64D6892269D6}" presName="bgRect" presStyleLbl="alignNode1" presStyleIdx="3" presStyleCnt="4"/>
      <dgm:spPr/>
    </dgm:pt>
    <dgm:pt modelId="{0E39763D-BC94-4BFE-AFBA-0D00C58F6F0E}" type="pres">
      <dgm:prSet presAssocID="{69427C4A-6484-4961-BEC9-B432A74F982B}" presName="sibTransNodeRect" presStyleLbl="alignNode1" presStyleIdx="3" presStyleCnt="4">
        <dgm:presLayoutVars>
          <dgm:chMax val="0"/>
          <dgm:bulletEnabled val="1"/>
        </dgm:presLayoutVars>
      </dgm:prSet>
      <dgm:spPr/>
    </dgm:pt>
    <dgm:pt modelId="{FC9E5690-3216-46A0-A98B-10A51B8C2646}" type="pres">
      <dgm:prSet presAssocID="{B8251FE6-766D-465A-850A-64D6892269D6}" presName="nodeRect" presStyleLbl="alignNode1" presStyleIdx="3" presStyleCnt="4">
        <dgm:presLayoutVars>
          <dgm:bulletEnabled val="1"/>
        </dgm:presLayoutVars>
      </dgm:prSet>
      <dgm:spPr/>
    </dgm:pt>
  </dgm:ptLst>
  <dgm:cxnLst>
    <dgm:cxn modelId="{C5250F0A-6BFE-4397-B437-EB5553131708}" type="presOf" srcId="{BBEA4967-682D-4249-89A9-7C571443C5EF}" destId="{30DF1B7E-0854-47DC-8F72-CBE6E3F0585C}" srcOrd="1" destOrd="0" presId="urn:microsoft.com/office/officeart/2016/7/layout/LinearBlockProcessNumbered"/>
    <dgm:cxn modelId="{3B941472-A8D6-4ADD-9AE1-3CCE5EAAB9DE}" type="presOf" srcId="{373174B0-103C-4616-8C97-D316C6E85FD7}" destId="{B1D0B632-5C63-43DE-9E1D-6010C190788F}" srcOrd="1" destOrd="0" presId="urn:microsoft.com/office/officeart/2016/7/layout/LinearBlockProcessNumbered"/>
    <dgm:cxn modelId="{BBF37C53-F089-47C6-83AA-EF870E6AA63B}" type="presOf" srcId="{B6B371CF-CE77-46D8-A874-54502FD890BE}" destId="{AB3FF672-13DD-4A84-9CC1-CF5F5016DBAA}" srcOrd="0" destOrd="0" presId="urn:microsoft.com/office/officeart/2016/7/layout/LinearBlockProcessNumbered"/>
    <dgm:cxn modelId="{EB4BEE80-9D91-40A5-BB8E-975E2FE971A5}" type="presOf" srcId="{B8251FE6-766D-465A-850A-64D6892269D6}" destId="{6412AEAF-7A2A-44F3-BBAE-090FF280943B}" srcOrd="0" destOrd="0" presId="urn:microsoft.com/office/officeart/2016/7/layout/LinearBlockProcessNumbered"/>
    <dgm:cxn modelId="{324B20A2-95A3-48A2-B321-6AA94D086A1A}" srcId="{76C9A19B-580C-45E3-9142-EFBDB7B96295}" destId="{B6B371CF-CE77-46D8-A874-54502FD890BE}" srcOrd="2" destOrd="0" parTransId="{1392E4D2-B362-4BCE-95F5-FF55732226B5}" sibTransId="{4BF732A6-F68B-4920-84B9-71FE84E8E084}"/>
    <dgm:cxn modelId="{001BD1A5-2727-47EA-92D5-660D5220E6A4}" type="presOf" srcId="{A4817EE8-EBDB-47ED-A773-611AB4F9D00B}" destId="{4CD98CFC-FE58-412C-9453-69B94FF0159B}" srcOrd="0" destOrd="0" presId="urn:microsoft.com/office/officeart/2016/7/layout/LinearBlockProcessNumbered"/>
    <dgm:cxn modelId="{454A87A7-C319-4147-A629-FA840AA4E2AD}" type="presOf" srcId="{76C9A19B-580C-45E3-9142-EFBDB7B96295}" destId="{C3CE6EE0-9346-4F53-967B-E5660643C3A2}" srcOrd="0" destOrd="0" presId="urn:microsoft.com/office/officeart/2016/7/layout/LinearBlockProcessNumbered"/>
    <dgm:cxn modelId="{4A46D4AB-137B-4976-A588-802423E6F346}" type="presOf" srcId="{B6B371CF-CE77-46D8-A874-54502FD890BE}" destId="{2454B182-B81C-45F2-8D53-5E5D0E45B0DF}" srcOrd="1" destOrd="0" presId="urn:microsoft.com/office/officeart/2016/7/layout/LinearBlockProcessNumbered"/>
    <dgm:cxn modelId="{592536AC-52EC-4C49-852E-D9164E2A9151}" type="presOf" srcId="{69427C4A-6484-4961-BEC9-B432A74F982B}" destId="{0E39763D-BC94-4BFE-AFBA-0D00C58F6F0E}" srcOrd="0" destOrd="0" presId="urn:microsoft.com/office/officeart/2016/7/layout/LinearBlockProcessNumbered"/>
    <dgm:cxn modelId="{808BD6AE-0EF5-4E8A-B738-8FD1CF065264}" type="presOf" srcId="{B8251FE6-766D-465A-850A-64D6892269D6}" destId="{FC9E5690-3216-46A0-A98B-10A51B8C2646}" srcOrd="1" destOrd="0" presId="urn:microsoft.com/office/officeart/2016/7/layout/LinearBlockProcessNumbered"/>
    <dgm:cxn modelId="{B8E6CFB2-EF72-4093-8C0F-684B503852C0}" type="presOf" srcId="{373174B0-103C-4616-8C97-D316C6E85FD7}" destId="{F544F0AC-049C-4482-956A-B0EFF121F0E3}" srcOrd="0" destOrd="0" presId="urn:microsoft.com/office/officeart/2016/7/layout/LinearBlockProcessNumbered"/>
    <dgm:cxn modelId="{D63020C0-ED2B-44F5-B966-2F3A7B14943D}" srcId="{76C9A19B-580C-45E3-9142-EFBDB7B96295}" destId="{BBEA4967-682D-4249-89A9-7C571443C5EF}" srcOrd="0" destOrd="0" parTransId="{D6FEB783-A78F-46F7-AEE3-0E29A5C9CCB7}" sibTransId="{ED3F4C7C-2FAE-4389-BA5B-B7257045670B}"/>
    <dgm:cxn modelId="{54D788C7-B091-47DF-8CD2-7B650262E041}" srcId="{76C9A19B-580C-45E3-9142-EFBDB7B96295}" destId="{373174B0-103C-4616-8C97-D316C6E85FD7}" srcOrd="1" destOrd="0" parTransId="{F80DC9DD-14F2-42C9-9DD2-7CA3B915113D}" sibTransId="{A4817EE8-EBDB-47ED-A773-611AB4F9D00B}"/>
    <dgm:cxn modelId="{200E4AD3-1A57-439C-A1B9-BF67F3DD9EE7}" type="presOf" srcId="{BBEA4967-682D-4249-89A9-7C571443C5EF}" destId="{73DBCADF-9879-46F3-A232-06A3639584FC}" srcOrd="0" destOrd="0" presId="urn:microsoft.com/office/officeart/2016/7/layout/LinearBlockProcessNumbered"/>
    <dgm:cxn modelId="{14B332EE-5D21-4807-BE53-F9C8E2643959}" srcId="{76C9A19B-580C-45E3-9142-EFBDB7B96295}" destId="{B8251FE6-766D-465A-850A-64D6892269D6}" srcOrd="3" destOrd="0" parTransId="{9FBCF8D6-4503-472E-88E5-8FE3AA570D46}" sibTransId="{69427C4A-6484-4961-BEC9-B432A74F982B}"/>
    <dgm:cxn modelId="{E9C282F2-CAB0-42FF-939F-9741B9FCE333}" type="presOf" srcId="{4BF732A6-F68B-4920-84B9-71FE84E8E084}" destId="{12C51A87-CD0E-47DE-850F-6CF2AE2D872E}" srcOrd="0" destOrd="0" presId="urn:microsoft.com/office/officeart/2016/7/layout/LinearBlockProcessNumbered"/>
    <dgm:cxn modelId="{816A06FD-579A-43F3-9226-66DDB0331BE2}" type="presOf" srcId="{ED3F4C7C-2FAE-4389-BA5B-B7257045670B}" destId="{687391B3-3E00-4A46-ABD5-FA482A4616AA}" srcOrd="0" destOrd="0" presId="urn:microsoft.com/office/officeart/2016/7/layout/LinearBlockProcessNumbered"/>
    <dgm:cxn modelId="{E2A50D88-CA02-40D7-A597-FD34C7998F03}" type="presParOf" srcId="{C3CE6EE0-9346-4F53-967B-E5660643C3A2}" destId="{E7775537-B701-4815-B24C-1D0BC0CE292D}" srcOrd="0" destOrd="0" presId="urn:microsoft.com/office/officeart/2016/7/layout/LinearBlockProcessNumbered"/>
    <dgm:cxn modelId="{DB44066B-223A-4933-BD41-5C62150CF9F5}" type="presParOf" srcId="{E7775537-B701-4815-B24C-1D0BC0CE292D}" destId="{73DBCADF-9879-46F3-A232-06A3639584FC}" srcOrd="0" destOrd="0" presId="urn:microsoft.com/office/officeart/2016/7/layout/LinearBlockProcessNumbered"/>
    <dgm:cxn modelId="{3DD8FC4E-E3C2-4443-B181-845E6F2A1D4B}" type="presParOf" srcId="{E7775537-B701-4815-B24C-1D0BC0CE292D}" destId="{687391B3-3E00-4A46-ABD5-FA482A4616AA}" srcOrd="1" destOrd="0" presId="urn:microsoft.com/office/officeart/2016/7/layout/LinearBlockProcessNumbered"/>
    <dgm:cxn modelId="{23DFF3A5-0F82-4F50-8B92-1D92E7183315}" type="presParOf" srcId="{E7775537-B701-4815-B24C-1D0BC0CE292D}" destId="{30DF1B7E-0854-47DC-8F72-CBE6E3F0585C}" srcOrd="2" destOrd="0" presId="urn:microsoft.com/office/officeart/2016/7/layout/LinearBlockProcessNumbered"/>
    <dgm:cxn modelId="{BA54AFFB-230A-45B1-83F1-E5B08C0887D3}" type="presParOf" srcId="{C3CE6EE0-9346-4F53-967B-E5660643C3A2}" destId="{1C2AFC0F-6401-478D-BA9D-05417C79269D}" srcOrd="1" destOrd="0" presId="urn:microsoft.com/office/officeart/2016/7/layout/LinearBlockProcessNumbered"/>
    <dgm:cxn modelId="{E0A1B30E-F9EF-4BA7-B55E-B5321F4DE979}" type="presParOf" srcId="{C3CE6EE0-9346-4F53-967B-E5660643C3A2}" destId="{13064B02-A847-48A7-AF13-9C9F131554D5}" srcOrd="2" destOrd="0" presId="urn:microsoft.com/office/officeart/2016/7/layout/LinearBlockProcessNumbered"/>
    <dgm:cxn modelId="{0C71D6BD-9EBF-4F4B-B478-CE0B7A711516}" type="presParOf" srcId="{13064B02-A847-48A7-AF13-9C9F131554D5}" destId="{F544F0AC-049C-4482-956A-B0EFF121F0E3}" srcOrd="0" destOrd="0" presId="urn:microsoft.com/office/officeart/2016/7/layout/LinearBlockProcessNumbered"/>
    <dgm:cxn modelId="{EE657B5B-12BE-4C83-8CA4-D0F6620F67B4}" type="presParOf" srcId="{13064B02-A847-48A7-AF13-9C9F131554D5}" destId="{4CD98CFC-FE58-412C-9453-69B94FF0159B}" srcOrd="1" destOrd="0" presId="urn:microsoft.com/office/officeart/2016/7/layout/LinearBlockProcessNumbered"/>
    <dgm:cxn modelId="{E916B591-6B8A-4E9C-BA02-41EDB8FCAE91}" type="presParOf" srcId="{13064B02-A847-48A7-AF13-9C9F131554D5}" destId="{B1D0B632-5C63-43DE-9E1D-6010C190788F}" srcOrd="2" destOrd="0" presId="urn:microsoft.com/office/officeart/2016/7/layout/LinearBlockProcessNumbered"/>
    <dgm:cxn modelId="{67F1800B-EA14-4BEF-AAFF-9C921122A7E1}" type="presParOf" srcId="{C3CE6EE0-9346-4F53-967B-E5660643C3A2}" destId="{14F145C3-6416-471C-A184-D733C23474BF}" srcOrd="3" destOrd="0" presId="urn:microsoft.com/office/officeart/2016/7/layout/LinearBlockProcessNumbered"/>
    <dgm:cxn modelId="{EA273696-ADFE-49A1-9C69-3044716D0822}" type="presParOf" srcId="{C3CE6EE0-9346-4F53-967B-E5660643C3A2}" destId="{C64AD0E9-EEB7-4931-BE92-BBC7548580F4}" srcOrd="4" destOrd="0" presId="urn:microsoft.com/office/officeart/2016/7/layout/LinearBlockProcessNumbered"/>
    <dgm:cxn modelId="{B93E1765-DF79-45E2-BEBE-2A8CA208880F}" type="presParOf" srcId="{C64AD0E9-EEB7-4931-BE92-BBC7548580F4}" destId="{AB3FF672-13DD-4A84-9CC1-CF5F5016DBAA}" srcOrd="0" destOrd="0" presId="urn:microsoft.com/office/officeart/2016/7/layout/LinearBlockProcessNumbered"/>
    <dgm:cxn modelId="{621CA970-85CB-45FF-A997-90ABE69D6DC9}" type="presParOf" srcId="{C64AD0E9-EEB7-4931-BE92-BBC7548580F4}" destId="{12C51A87-CD0E-47DE-850F-6CF2AE2D872E}" srcOrd="1" destOrd="0" presId="urn:microsoft.com/office/officeart/2016/7/layout/LinearBlockProcessNumbered"/>
    <dgm:cxn modelId="{441DB8CF-AD9A-4993-B3EA-50BA593859D8}" type="presParOf" srcId="{C64AD0E9-EEB7-4931-BE92-BBC7548580F4}" destId="{2454B182-B81C-45F2-8D53-5E5D0E45B0DF}" srcOrd="2" destOrd="0" presId="urn:microsoft.com/office/officeart/2016/7/layout/LinearBlockProcessNumbered"/>
    <dgm:cxn modelId="{4FDF47BC-18E3-4401-A365-8E0D611EAB4D}" type="presParOf" srcId="{C3CE6EE0-9346-4F53-967B-E5660643C3A2}" destId="{2DEA2D36-AD15-4C02-BD9D-AD120330291D}" srcOrd="5" destOrd="0" presId="urn:microsoft.com/office/officeart/2016/7/layout/LinearBlockProcessNumbered"/>
    <dgm:cxn modelId="{9F9758B4-BC6C-46D4-BF2D-C1955DE8209B}" type="presParOf" srcId="{C3CE6EE0-9346-4F53-967B-E5660643C3A2}" destId="{B38A55DA-1DC6-4F7C-8C6B-1A0E1EC979B7}" srcOrd="6" destOrd="0" presId="urn:microsoft.com/office/officeart/2016/7/layout/LinearBlockProcessNumbered"/>
    <dgm:cxn modelId="{0C09957E-9F3E-4932-A2AD-BC917EB73EE9}" type="presParOf" srcId="{B38A55DA-1DC6-4F7C-8C6B-1A0E1EC979B7}" destId="{6412AEAF-7A2A-44F3-BBAE-090FF280943B}" srcOrd="0" destOrd="0" presId="urn:microsoft.com/office/officeart/2016/7/layout/LinearBlockProcessNumbered"/>
    <dgm:cxn modelId="{B71BD843-1686-4DC5-A6C4-D3BD1608E27D}" type="presParOf" srcId="{B38A55DA-1DC6-4F7C-8C6B-1A0E1EC979B7}" destId="{0E39763D-BC94-4BFE-AFBA-0D00C58F6F0E}" srcOrd="1" destOrd="0" presId="urn:microsoft.com/office/officeart/2016/7/layout/LinearBlockProcessNumbered"/>
    <dgm:cxn modelId="{599E096E-3E40-4E6C-BF57-61D6189F624C}" type="presParOf" srcId="{B38A55DA-1DC6-4F7C-8C6B-1A0E1EC979B7}" destId="{FC9E5690-3216-46A0-A98B-10A51B8C2646}" srcOrd="2" destOrd="0" presId="urn:microsoft.com/office/officeart/2016/7/layout/LinearBlockProcessNumbered"/>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3DBCADF-9879-46F3-A232-06A3639584FC}">
      <dsp:nvSpPr>
        <dsp:cNvPr id="0" name=""/>
        <dsp:cNvSpPr/>
      </dsp:nvSpPr>
      <dsp:spPr>
        <a:xfrm>
          <a:off x="200" y="101817"/>
          <a:ext cx="2420094" cy="2904112"/>
        </a:xfrm>
        <a:prstGeom prst="rect">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39052" tIns="0" rIns="239052" bIns="330200" numCol="1" spcCol="1270" anchor="t" anchorCtr="0">
          <a:noAutofit/>
        </a:bodyPr>
        <a:lstStyle/>
        <a:p>
          <a:pPr marL="0" lvl="0" indent="0" algn="l" defTabSz="933450">
            <a:lnSpc>
              <a:spcPct val="90000"/>
            </a:lnSpc>
            <a:spcBef>
              <a:spcPct val="0"/>
            </a:spcBef>
            <a:spcAft>
              <a:spcPct val="35000"/>
            </a:spcAft>
            <a:buNone/>
          </a:pPr>
          <a:r>
            <a:rPr lang="en-US" sz="2100" kern="1200"/>
            <a:t>Identify how much sleep children should be getting.</a:t>
          </a:r>
        </a:p>
      </dsp:txBody>
      <dsp:txXfrm>
        <a:off x="200" y="1263462"/>
        <a:ext cx="2420094" cy="1742467"/>
      </dsp:txXfrm>
    </dsp:sp>
    <dsp:sp modelId="{687391B3-3E00-4A46-ABD5-FA482A4616AA}">
      <dsp:nvSpPr>
        <dsp:cNvPr id="0" name=""/>
        <dsp:cNvSpPr/>
      </dsp:nvSpPr>
      <dsp:spPr>
        <a:xfrm>
          <a:off x="200" y="101817"/>
          <a:ext cx="2420094" cy="1161645"/>
        </a:xfrm>
        <a:prstGeom prst="rect">
          <a:avLst/>
        </a:prstGeom>
        <a:noFill/>
        <a:ln w="12700" cap="flat" cmpd="sng" algn="ctr">
          <a:noFill/>
          <a:prstDash val="solid"/>
        </a:ln>
        <a:effectLst/>
        <a:sp3d/>
      </dsp:spPr>
      <dsp:style>
        <a:lnRef idx="2">
          <a:scrgbClr r="0" g="0" b="0"/>
        </a:lnRef>
        <a:fillRef idx="1">
          <a:scrgbClr r="0" g="0" b="0"/>
        </a:fillRef>
        <a:effectRef idx="0">
          <a:scrgbClr r="0" g="0" b="0"/>
        </a:effectRef>
        <a:fontRef idx="minor">
          <a:schemeClr val="lt1"/>
        </a:fontRef>
      </dsp:style>
      <dsp:txBody>
        <a:bodyPr spcFirstLastPara="0" vert="horz" wrap="square" lIns="239052" tIns="165100" rIns="239052" bIns="165100" numCol="1" spcCol="1270" anchor="ctr" anchorCtr="0">
          <a:noAutofit/>
        </a:bodyPr>
        <a:lstStyle/>
        <a:p>
          <a:pPr marL="0" lvl="0" indent="0" algn="l" defTabSz="2755900">
            <a:lnSpc>
              <a:spcPct val="90000"/>
            </a:lnSpc>
            <a:spcBef>
              <a:spcPct val="0"/>
            </a:spcBef>
            <a:spcAft>
              <a:spcPct val="35000"/>
            </a:spcAft>
            <a:buNone/>
          </a:pPr>
          <a:r>
            <a:rPr lang="en-US" sz="6200" kern="1200"/>
            <a:t>01</a:t>
          </a:r>
        </a:p>
      </dsp:txBody>
      <dsp:txXfrm>
        <a:off x="200" y="101817"/>
        <a:ext cx="2420094" cy="1161645"/>
      </dsp:txXfrm>
    </dsp:sp>
    <dsp:sp modelId="{F544F0AC-049C-4482-956A-B0EFF121F0E3}">
      <dsp:nvSpPr>
        <dsp:cNvPr id="0" name=""/>
        <dsp:cNvSpPr/>
      </dsp:nvSpPr>
      <dsp:spPr>
        <a:xfrm>
          <a:off x="2613902" y="101817"/>
          <a:ext cx="2420094" cy="2904112"/>
        </a:xfrm>
        <a:prstGeom prst="rect">
          <a:avLst/>
        </a:prstGeom>
        <a:solidFill>
          <a:schemeClr val="accent2">
            <a:hueOff val="-3450629"/>
            <a:satOff val="15286"/>
            <a:lumOff val="-5621"/>
            <a:alphaOff val="0"/>
          </a:schemeClr>
        </a:solidFill>
        <a:ln w="12700" cap="flat" cmpd="sng" algn="ctr">
          <a:solidFill>
            <a:schemeClr val="accent2">
              <a:hueOff val="-3450629"/>
              <a:satOff val="15286"/>
              <a:lumOff val="-5621"/>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39052" tIns="0" rIns="239052" bIns="330200" numCol="1" spcCol="1270" anchor="t" anchorCtr="0">
          <a:noAutofit/>
        </a:bodyPr>
        <a:lstStyle/>
        <a:p>
          <a:pPr marL="0" lvl="0" indent="0" algn="l" defTabSz="933450">
            <a:lnSpc>
              <a:spcPct val="90000"/>
            </a:lnSpc>
            <a:spcBef>
              <a:spcPct val="0"/>
            </a:spcBef>
            <a:spcAft>
              <a:spcPct val="35000"/>
            </a:spcAft>
            <a:buNone/>
          </a:pPr>
          <a:r>
            <a:rPr lang="en-US" sz="2100" kern="1200"/>
            <a:t>Discuss common sleep problems.</a:t>
          </a:r>
        </a:p>
      </dsp:txBody>
      <dsp:txXfrm>
        <a:off x="2613902" y="1263462"/>
        <a:ext cx="2420094" cy="1742467"/>
      </dsp:txXfrm>
    </dsp:sp>
    <dsp:sp modelId="{4CD98CFC-FE58-412C-9453-69B94FF0159B}">
      <dsp:nvSpPr>
        <dsp:cNvPr id="0" name=""/>
        <dsp:cNvSpPr/>
      </dsp:nvSpPr>
      <dsp:spPr>
        <a:xfrm>
          <a:off x="2613902" y="101817"/>
          <a:ext cx="2420094" cy="1161645"/>
        </a:xfrm>
        <a:prstGeom prst="rect">
          <a:avLst/>
        </a:prstGeom>
        <a:noFill/>
        <a:ln w="12700" cap="flat" cmpd="sng" algn="ctr">
          <a:noFill/>
          <a:prstDash val="solid"/>
        </a:ln>
        <a:effectLst/>
        <a:sp3d/>
      </dsp:spPr>
      <dsp:style>
        <a:lnRef idx="2">
          <a:scrgbClr r="0" g="0" b="0"/>
        </a:lnRef>
        <a:fillRef idx="1">
          <a:scrgbClr r="0" g="0" b="0"/>
        </a:fillRef>
        <a:effectRef idx="0">
          <a:scrgbClr r="0" g="0" b="0"/>
        </a:effectRef>
        <a:fontRef idx="minor">
          <a:schemeClr val="lt1"/>
        </a:fontRef>
      </dsp:style>
      <dsp:txBody>
        <a:bodyPr spcFirstLastPara="0" vert="horz" wrap="square" lIns="239052" tIns="165100" rIns="239052" bIns="165100" numCol="1" spcCol="1270" anchor="ctr" anchorCtr="0">
          <a:noAutofit/>
        </a:bodyPr>
        <a:lstStyle/>
        <a:p>
          <a:pPr marL="0" lvl="0" indent="0" algn="l" defTabSz="2755900">
            <a:lnSpc>
              <a:spcPct val="90000"/>
            </a:lnSpc>
            <a:spcBef>
              <a:spcPct val="0"/>
            </a:spcBef>
            <a:spcAft>
              <a:spcPct val="35000"/>
            </a:spcAft>
            <a:buNone/>
          </a:pPr>
          <a:r>
            <a:rPr lang="en-US" sz="6200" kern="1200"/>
            <a:t>02</a:t>
          </a:r>
        </a:p>
      </dsp:txBody>
      <dsp:txXfrm>
        <a:off x="2613902" y="101817"/>
        <a:ext cx="2420094" cy="1161645"/>
      </dsp:txXfrm>
    </dsp:sp>
    <dsp:sp modelId="{AB3FF672-13DD-4A84-9CC1-CF5F5016DBAA}">
      <dsp:nvSpPr>
        <dsp:cNvPr id="0" name=""/>
        <dsp:cNvSpPr/>
      </dsp:nvSpPr>
      <dsp:spPr>
        <a:xfrm>
          <a:off x="5227603" y="101817"/>
          <a:ext cx="2420094" cy="2904112"/>
        </a:xfrm>
        <a:prstGeom prst="rect">
          <a:avLst/>
        </a:prstGeom>
        <a:solidFill>
          <a:schemeClr val="accent2">
            <a:hueOff val="-6901259"/>
            <a:satOff val="30573"/>
            <a:lumOff val="-11243"/>
            <a:alphaOff val="0"/>
          </a:schemeClr>
        </a:solidFill>
        <a:ln w="12700" cap="flat" cmpd="sng" algn="ctr">
          <a:solidFill>
            <a:schemeClr val="accent2">
              <a:hueOff val="-6901259"/>
              <a:satOff val="30573"/>
              <a:lumOff val="-11243"/>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39052" tIns="0" rIns="239052" bIns="330200" numCol="1" spcCol="1270" anchor="t" anchorCtr="0">
          <a:noAutofit/>
        </a:bodyPr>
        <a:lstStyle/>
        <a:p>
          <a:pPr marL="0" lvl="0" indent="0" algn="l" defTabSz="933450">
            <a:lnSpc>
              <a:spcPct val="90000"/>
            </a:lnSpc>
            <a:spcBef>
              <a:spcPct val="0"/>
            </a:spcBef>
            <a:spcAft>
              <a:spcPct val="35000"/>
            </a:spcAft>
            <a:buNone/>
          </a:pPr>
          <a:r>
            <a:rPr lang="en-US" sz="2100" kern="1200"/>
            <a:t>Discover strategies to help families identify sleep patterns.</a:t>
          </a:r>
        </a:p>
      </dsp:txBody>
      <dsp:txXfrm>
        <a:off x="5227603" y="1263462"/>
        <a:ext cx="2420094" cy="1742467"/>
      </dsp:txXfrm>
    </dsp:sp>
    <dsp:sp modelId="{12C51A87-CD0E-47DE-850F-6CF2AE2D872E}">
      <dsp:nvSpPr>
        <dsp:cNvPr id="0" name=""/>
        <dsp:cNvSpPr/>
      </dsp:nvSpPr>
      <dsp:spPr>
        <a:xfrm>
          <a:off x="5227603" y="101817"/>
          <a:ext cx="2420094" cy="1161645"/>
        </a:xfrm>
        <a:prstGeom prst="rect">
          <a:avLst/>
        </a:prstGeom>
        <a:noFill/>
        <a:ln w="12700" cap="flat" cmpd="sng" algn="ctr">
          <a:noFill/>
          <a:prstDash val="solid"/>
        </a:ln>
        <a:effectLst/>
        <a:sp3d/>
      </dsp:spPr>
      <dsp:style>
        <a:lnRef idx="2">
          <a:scrgbClr r="0" g="0" b="0"/>
        </a:lnRef>
        <a:fillRef idx="1">
          <a:scrgbClr r="0" g="0" b="0"/>
        </a:fillRef>
        <a:effectRef idx="0">
          <a:scrgbClr r="0" g="0" b="0"/>
        </a:effectRef>
        <a:fontRef idx="minor">
          <a:schemeClr val="lt1"/>
        </a:fontRef>
      </dsp:style>
      <dsp:txBody>
        <a:bodyPr spcFirstLastPara="0" vert="horz" wrap="square" lIns="239052" tIns="165100" rIns="239052" bIns="165100" numCol="1" spcCol="1270" anchor="ctr" anchorCtr="0">
          <a:noAutofit/>
        </a:bodyPr>
        <a:lstStyle/>
        <a:p>
          <a:pPr marL="0" lvl="0" indent="0" algn="l" defTabSz="2755900">
            <a:lnSpc>
              <a:spcPct val="90000"/>
            </a:lnSpc>
            <a:spcBef>
              <a:spcPct val="0"/>
            </a:spcBef>
            <a:spcAft>
              <a:spcPct val="35000"/>
            </a:spcAft>
            <a:buNone/>
          </a:pPr>
          <a:r>
            <a:rPr lang="en-US" sz="6200" kern="1200"/>
            <a:t>03</a:t>
          </a:r>
        </a:p>
      </dsp:txBody>
      <dsp:txXfrm>
        <a:off x="5227603" y="101817"/>
        <a:ext cx="2420094" cy="1161645"/>
      </dsp:txXfrm>
    </dsp:sp>
    <dsp:sp modelId="{6412AEAF-7A2A-44F3-BBAE-090FF280943B}">
      <dsp:nvSpPr>
        <dsp:cNvPr id="0" name=""/>
        <dsp:cNvSpPr/>
      </dsp:nvSpPr>
      <dsp:spPr>
        <a:xfrm>
          <a:off x="7841305" y="101817"/>
          <a:ext cx="2420094" cy="2904112"/>
        </a:xfrm>
        <a:prstGeom prst="rect">
          <a:avLst/>
        </a:prstGeom>
        <a:solidFill>
          <a:schemeClr val="accent2">
            <a:hueOff val="-10351888"/>
            <a:satOff val="45859"/>
            <a:lumOff val="-16864"/>
            <a:alphaOff val="0"/>
          </a:schemeClr>
        </a:solidFill>
        <a:ln w="12700" cap="flat" cmpd="sng" algn="ctr">
          <a:solidFill>
            <a:schemeClr val="accent2">
              <a:hueOff val="-10351888"/>
              <a:satOff val="45859"/>
              <a:lumOff val="-16864"/>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39052" tIns="0" rIns="239052" bIns="330200" numCol="1" spcCol="1270" anchor="t" anchorCtr="0">
          <a:noAutofit/>
        </a:bodyPr>
        <a:lstStyle/>
        <a:p>
          <a:pPr marL="0" lvl="0" indent="0" algn="l" defTabSz="933450">
            <a:lnSpc>
              <a:spcPct val="90000"/>
            </a:lnSpc>
            <a:spcBef>
              <a:spcPct val="0"/>
            </a:spcBef>
            <a:spcAft>
              <a:spcPct val="35000"/>
            </a:spcAft>
            <a:buNone/>
          </a:pPr>
          <a:r>
            <a:rPr lang="en-US" sz="2100" kern="1200"/>
            <a:t>Learn the essential elements of a strong bedtime routine.</a:t>
          </a:r>
        </a:p>
      </dsp:txBody>
      <dsp:txXfrm>
        <a:off x="7841305" y="1263462"/>
        <a:ext cx="2420094" cy="1742467"/>
      </dsp:txXfrm>
    </dsp:sp>
    <dsp:sp modelId="{0E39763D-BC94-4BFE-AFBA-0D00C58F6F0E}">
      <dsp:nvSpPr>
        <dsp:cNvPr id="0" name=""/>
        <dsp:cNvSpPr/>
      </dsp:nvSpPr>
      <dsp:spPr>
        <a:xfrm>
          <a:off x="7841305" y="101817"/>
          <a:ext cx="2420094" cy="1161645"/>
        </a:xfrm>
        <a:prstGeom prst="rect">
          <a:avLst/>
        </a:prstGeom>
        <a:noFill/>
        <a:ln w="12700" cap="flat" cmpd="sng" algn="ctr">
          <a:noFill/>
          <a:prstDash val="solid"/>
        </a:ln>
        <a:effectLst/>
        <a:sp3d/>
      </dsp:spPr>
      <dsp:style>
        <a:lnRef idx="2">
          <a:scrgbClr r="0" g="0" b="0"/>
        </a:lnRef>
        <a:fillRef idx="1">
          <a:scrgbClr r="0" g="0" b="0"/>
        </a:fillRef>
        <a:effectRef idx="0">
          <a:scrgbClr r="0" g="0" b="0"/>
        </a:effectRef>
        <a:fontRef idx="minor">
          <a:schemeClr val="lt1"/>
        </a:fontRef>
      </dsp:style>
      <dsp:txBody>
        <a:bodyPr spcFirstLastPara="0" vert="horz" wrap="square" lIns="239052" tIns="165100" rIns="239052" bIns="165100" numCol="1" spcCol="1270" anchor="ctr" anchorCtr="0">
          <a:noAutofit/>
        </a:bodyPr>
        <a:lstStyle/>
        <a:p>
          <a:pPr marL="0" lvl="0" indent="0" algn="l" defTabSz="2755900">
            <a:lnSpc>
              <a:spcPct val="90000"/>
            </a:lnSpc>
            <a:spcBef>
              <a:spcPct val="0"/>
            </a:spcBef>
            <a:spcAft>
              <a:spcPct val="35000"/>
            </a:spcAft>
            <a:buNone/>
          </a:pPr>
          <a:r>
            <a:rPr lang="en-US" sz="6200" kern="1200"/>
            <a:t>04</a:t>
          </a:r>
        </a:p>
      </dsp:txBody>
      <dsp:txXfrm>
        <a:off x="7841305" y="101817"/>
        <a:ext cx="2420094" cy="1161645"/>
      </dsp:txXfrm>
    </dsp:sp>
  </dsp:spTree>
</dsp:drawing>
</file>

<file path=ppt/diagrams/layout1.xml><?xml version="1.0" encoding="utf-8"?>
<dgm:layoutDef xmlns:dgm="http://schemas.openxmlformats.org/drawingml/2006/diagram" xmlns:a="http://schemas.openxmlformats.org/drawingml/2006/main" uniqueId="urn:microsoft.com/office/officeart/2016/7/layout/LinearBlockProcessNumbered">
  <dgm:title val="Linear Block Process Numbered"/>
  <dgm:desc val="Used to show a progression; a timeline; sequential steps in a task, process, or workflow; or to emphasize movement or direction. Automatic numbers have been introduced to show the steps of the process. Level 1 text and Level 2 text both appears in a rectangle."/>
  <dgm:catLst>
    <dgm:cat type="process" pri="5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101" type="sibTrans" cxnId="4">
          <dgm:prSet phldrT="1"/>
          <dgm:t>
            <a:bodyPr/>
            <a:lstStyle/>
            <a:p>
              <a:r>
                <a:t>01</a:t>
              </a:r>
            </a:p>
          </dgm:t>
        </dgm:pt>
        <dgm:pt modelId="201" type="sibTrans" cxnId="5">
          <dgm:prSet phldrT="2"/>
          <dgm:t>
            <a:bodyPr/>
            <a:lstStyle/>
            <a:p>
              <a:r>
                <a:t>02</a:t>
              </a:r>
            </a:p>
          </dgm:t>
        </dgm:pt>
        <dgm:pt modelId="301" type="sibTrans" cxnId="6">
          <dgm:prSet phldrT="3"/>
          <dgm:t>
            <a:bodyPr/>
            <a:lstStyle/>
            <a:p>
              <a:r>
                <a:t>03</a:t>
              </a:r>
            </a:p>
          </dgm:t>
        </dgm:pt>
      </dgm:ptLst>
      <dgm:cxnLst>
        <dgm:cxn modelId="4" srcId="0" destId="1" srcOrd="0" destOrd="0" sibTransId="101"/>
        <dgm:cxn modelId="5" srcId="0" destId="2" srcOrd="1" destOrd="0" sibTransId="201"/>
        <dgm:cxn modelId="6" srcId="0" destId="3" srcOrd="2" destOrd="0" sibTransId="301"/>
        <dgm:cxn modelId="13" srcId="1" destId="11" srcOrd="0" destOrd="0"/>
        <dgm:cxn modelId="23" srcId="2" destId="21" srcOrd="0" destOrd="0"/>
        <dgm:cxn modelId="33" srcId="3" destId="3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animLvl val="lvl"/>
      <dgm:resizeHandles val="exact"/>
    </dgm:varLst>
    <dgm:alg type="lin">
      <dgm:param type="linDir" val="fromL"/>
      <dgm:param type="nodeVertAlign" val="t"/>
    </dgm:alg>
    <dgm:shape xmlns:r="http://schemas.openxmlformats.org/officeDocument/2006/relationships" r:blip="">
      <dgm:adjLst/>
    </dgm:shape>
    <dgm:presOf/>
    <dgm:constrLst>
      <dgm:constr type="h" for="ch" forName="compositeNode" refType="h"/>
      <dgm:constr type="w" for="ch" forName="compositeNode" refType="w"/>
      <dgm:constr type="w" for="des" forName="simulatedConn" refType="w" refFor="ch" refForName="compositeNode" fact="0.15"/>
      <dgm:constr type="h" for="des" forName="simulatedConn" refType="w" refFor="des" refForName="simulatedConn"/>
      <dgm:constr type="h" for="des" forName="vSp1" refType="w" refFor="ch" refForName="compositeNode" fact="0.8"/>
      <dgm:constr type="h" for="des" forName="vSp2" refType="w" refFor="ch" refForName="compositeNode" fact="0.07"/>
      <dgm:constr type="w" for="ch" forName="vProcSp" refType="w" refFor="des" refForName="simulatedConn" op="equ"/>
      <dgm:constr type="h" for="ch" forName="vProcSp" refType="h" refFor="ch" refForName="compositeNode" op="equ"/>
      <dgm:constr type="w" for="ch" forName="sibTrans" refType="w" refFor="ch" refForName="compositeNode" fact="0.08"/>
      <dgm:constr type="primFontSz" for="des" forName="sibTransNodeRect" op="equ"/>
      <dgm:constr type="primFontSz" for="des" forName="nodeRect" op="equ"/>
    </dgm:constrLst>
    <dgm:ruleLst/>
    <dgm:forEach name="Name4" axis="ch" ptType="node">
      <dgm:layoutNode name="compositeNode">
        <dgm:varLst>
          <dgm:bulletEnabled val="1"/>
        </dgm:varLst>
        <dgm:alg type="composite"/>
        <dgm:constrLst>
          <dgm:constr type="h" refType="w" op="lte" fact="1.2"/>
          <dgm:constr type="w" for="ch" forName="bgRect" refType="w"/>
          <dgm:constr type="h" for="ch" forName="bgRect" refType="h"/>
          <dgm:constr type="t" for="ch" forName="bgRect"/>
          <dgm:constr type="l" for="ch" forName="bgRect"/>
          <dgm:constr type="w" for="ch" forName="sibTransNodeRect" refType="w" refFor="ch" refForName="bgRect"/>
          <dgm:constr type="h" for="ch" forName="sibTransNodeRect" refType="h" refFor="ch" refForName="bgRect" fact="0.4"/>
          <dgm:constr type="t" for="ch" forName="sibTransNodeRect"/>
          <dgm:constr type="l" for="ch" forName="sibTransNodeRect"/>
          <dgm:constr type="r" for="ch" forName="nodeRect" refType="r" refFor="ch" refForName="bgRect"/>
          <dgm:constr type="h" for="ch" forName="nodeRect" refType="h" refFor="ch" refForName="bgRect" fact="0.6"/>
          <dgm:constr type="t" for="ch" forName="nodeRect" refType="b" refFor="ch" refForName="sibTransNodeRect"/>
          <dgm:constr type="l" for="ch" forName="nodeRect" refType="l" refFor="ch" refForName="bgRect"/>
        </dgm:constrLst>
        <dgm:ruleLst>
          <dgm:rule type="w" for="ch" forName="nodeRect" val="NaN" fact="NaN" max="30"/>
        </dgm:ruleLst>
        <dgm:layoutNode name="bgRect" styleLbl="alignNode1">
          <dgm:alg type="sp"/>
          <dgm:shape xmlns:r="http://schemas.openxmlformats.org/officeDocument/2006/relationships" type="rect" r:blip="">
            <dgm:adjLst>
              <dgm:adj idx="1" val="0.05"/>
            </dgm:adjLst>
          </dgm:shape>
          <dgm:presOf axis="self"/>
          <dgm:constrLst/>
          <dgm:ruleLst/>
        </dgm:layoutNode>
        <dgm:forEach name="Name19" axis="followSib" ptType="sibTrans" hideLastTrans="0" cnt="1">
          <dgm:layoutNode name="sibTransNodeRect" styleLbl="alignNode1">
            <dgm:varLst>
              <dgm:chMax val="0"/>
              <dgm:bulletEnabled val="1"/>
            </dgm:varLst>
            <dgm:presOf axis="self"/>
            <dgm:alg type="tx">
              <dgm:param type="parTxLTRAlign" val="l"/>
              <dgm:param type="parTxRTLAlign" val="l"/>
            </dgm:alg>
            <dgm:shape xmlns:r="http://schemas.openxmlformats.org/officeDocument/2006/relationships" type="rect" r:blip="" hideGeom="1">
              <dgm:adjLst/>
            </dgm:shape>
            <dgm:constrLst>
              <dgm:constr type="primFontSz" val="66"/>
              <dgm:constr type="tMarg" val="13"/>
              <dgm:constr type="lMarg" refType="w" fact="0.28"/>
              <dgm:constr type="rMarg" refType="w" fact="0.28"/>
              <dgm:constr type="bMarg" val="13"/>
            </dgm:constrLst>
            <dgm:ruleLst>
              <dgm:rule type="primFontSz" val="14" fact="NaN" max="NaN"/>
              <dgm:rule type="tMarg" val="13" fact="NaN" max="NaN"/>
            </dgm:ruleLst>
          </dgm:layoutNode>
        </dgm:forEach>
        <dgm:layoutNode name="nodeRect" styleLbl="alignNode1" moveWith="bgRect">
          <dgm:varLst>
            <dgm:bulletEnabled val="1"/>
          </dgm:varLst>
          <dgm:alg type="tx">
            <dgm:param type="parTxLTRAlign" val="l"/>
            <dgm:param type="parTxRTLAlign" val="r"/>
            <dgm:param type="txAnchorVert" val="t"/>
            <dgm:param type="stBulletLvl" val="2"/>
          </dgm:alg>
          <dgm:shape xmlns:r="http://schemas.openxmlformats.org/officeDocument/2006/relationships" type="rect" r:blip="" hideGeom="1">
            <dgm:adjLst/>
          </dgm:shape>
          <dgm:presOf axis="desOrSelf" ptType="node"/>
          <dgm:constrLst>
            <dgm:constr type="primFontSz" val="26"/>
            <dgm:constr type="tMarg"/>
            <dgm:constr type="lMarg" refType="w" fact="0.28"/>
            <dgm:constr type="rMarg" refType="w" fact="0.28"/>
            <dgm:constr type="bMarg" val="26"/>
          </dgm:constrLst>
          <dgm:ruleLst>
            <dgm:rule type="primFontSz" val="11" fact="NaN" max="NaN"/>
          </dgm:ruleLst>
        </dgm:layoutNode>
      </dgm:layoutNode>
      <dgm:forEach name="Name14" axis="followSib" ptType="sibTrans" cnt="1">
        <dgm:layoutNode name="sibTrans">
          <dgm:alg type="sp"/>
          <dgm:shape xmlns:r="http://schemas.openxmlformats.org/officeDocument/2006/relationships" r:blip="">
            <dgm:adjLst/>
          </dgm:shape>
          <dgm:presOf/>
          <dgm:constrLst/>
          <dgm:ruleLst/>
        </dgm:layoutNode>
      </dgm:forEach>
    </dgm:forEach>
  </dgm:layoutNode>
  <dgm:extLst>
    <a:ext uri="{4F341089-5ED1-44EC-B178-C955D00A3D55}">
      <dgm1611:autoBuNodeInfoLst xmlns:dgm1611="http://schemas.microsoft.com/office/drawing/2016/11/diagram">
        <dgm1611:autoBuNodeInfo lvl="1" ptType="sibTrans">
          <dgm1611:buPr prefix="" leadZeros="1">
            <a:buAutoNum type="arabicParenBoth"/>
          </dgm1611:buPr>
        </dgm1611:autoBuNodeInfo>
      </dgm1611:autoBuNodeInfoLst>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A674A52-5BB7-4B12-B574-9ABCBAD4B64C}" type="datetimeFigureOut">
              <a:rPr lang="en-US" smtClean="0"/>
              <a:t>5/29/2024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C149BE9-6640-4113-8818-2250194E2A9C}" type="slidenum">
              <a:rPr lang="en-US" smtClean="0"/>
              <a:t>‹#›</a:t>
            </a:fld>
            <a:endParaRPr lang="en-US"/>
          </a:p>
        </p:txBody>
      </p:sp>
    </p:spTree>
    <p:extLst>
      <p:ext uri="{BB962C8B-B14F-4D97-AF65-F5344CB8AC3E}">
        <p14:creationId xmlns:p14="http://schemas.microsoft.com/office/powerpoint/2010/main" val="396995769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First things first, let’s look at how much sleep children actually need.  This information comes from a Consensus Statement publish by the American Academy of Sleep Medicine.</a:t>
            </a:r>
          </a:p>
          <a:p>
            <a:endParaRPr lang="en-US" dirty="0"/>
          </a:p>
        </p:txBody>
      </p:sp>
      <p:sp>
        <p:nvSpPr>
          <p:cNvPr id="4" name="Slide Number Placeholder 3"/>
          <p:cNvSpPr>
            <a:spLocks noGrp="1"/>
          </p:cNvSpPr>
          <p:nvPr>
            <p:ph type="sldNum" sz="quarter" idx="5"/>
          </p:nvPr>
        </p:nvSpPr>
        <p:spPr/>
        <p:txBody>
          <a:bodyPr/>
          <a:lstStyle/>
          <a:p>
            <a:fld id="{CC149BE9-6640-4113-8818-2250194E2A9C}" type="slidenum">
              <a:rPr lang="en-US" smtClean="0"/>
              <a:t>3</a:t>
            </a:fld>
            <a:endParaRPr lang="en-US"/>
          </a:p>
        </p:txBody>
      </p:sp>
    </p:spTree>
    <p:extLst>
      <p:ext uri="{BB962C8B-B14F-4D97-AF65-F5344CB8AC3E}">
        <p14:creationId xmlns:p14="http://schemas.microsoft.com/office/powerpoint/2010/main" val="360947421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A healthy sleeper should fall asleep within 2-3 minutes of their head hitting the pillow.  For many young children this is not the case because the ability to fall asleep quickly is a skill.  For many young children it is a skill that has to be taught.</a:t>
            </a:r>
          </a:p>
          <a:p>
            <a:endParaRPr lang="en-US" dirty="0"/>
          </a:p>
        </p:txBody>
      </p:sp>
      <p:sp>
        <p:nvSpPr>
          <p:cNvPr id="4" name="Slide Number Placeholder 3"/>
          <p:cNvSpPr>
            <a:spLocks noGrp="1"/>
          </p:cNvSpPr>
          <p:nvPr>
            <p:ph type="sldNum" sz="quarter" idx="5"/>
          </p:nvPr>
        </p:nvSpPr>
        <p:spPr/>
        <p:txBody>
          <a:bodyPr/>
          <a:lstStyle/>
          <a:p>
            <a:fld id="{CC149BE9-6640-4113-8818-2250194E2A9C}" type="slidenum">
              <a:rPr lang="en-US" smtClean="0"/>
              <a:t>15</a:t>
            </a:fld>
            <a:endParaRPr lang="en-US"/>
          </a:p>
        </p:txBody>
      </p:sp>
    </p:spTree>
    <p:extLst>
      <p:ext uri="{BB962C8B-B14F-4D97-AF65-F5344CB8AC3E}">
        <p14:creationId xmlns:p14="http://schemas.microsoft.com/office/powerpoint/2010/main" val="101099640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Many young children struggle to fall asleep because their ability to do so is tied to sleep dependencies.  These are elements of bedtime that must be in place for the child to fall asleep. </a:t>
            </a:r>
          </a:p>
          <a:p>
            <a:pPr marL="0" marR="0">
              <a:lnSpc>
                <a:spcPct val="107000"/>
              </a:lnSpc>
              <a:spcBef>
                <a:spcPts val="0"/>
              </a:spcBef>
              <a:spcAft>
                <a:spcPts val="800"/>
              </a:spcAft>
            </a:pP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07000"/>
              </a:lnSpc>
              <a:spcBef>
                <a:spcPts val="0"/>
              </a:spcBef>
              <a:spcAft>
                <a:spcPts val="800"/>
              </a:spcAft>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An additional challenge related to sleep dependencies is that when a child awakens during the night, a natural human experience.  We all do this about 8 times a night, all of these dependencies will need to be in place for the child to fall back to sleep.</a:t>
            </a:r>
          </a:p>
          <a:p>
            <a:endParaRPr lang="en-US" dirty="0"/>
          </a:p>
        </p:txBody>
      </p:sp>
      <p:sp>
        <p:nvSpPr>
          <p:cNvPr id="4" name="Slide Number Placeholder 3"/>
          <p:cNvSpPr>
            <a:spLocks noGrp="1"/>
          </p:cNvSpPr>
          <p:nvPr>
            <p:ph type="sldNum" sz="quarter" idx="5"/>
          </p:nvPr>
        </p:nvSpPr>
        <p:spPr/>
        <p:txBody>
          <a:bodyPr/>
          <a:lstStyle/>
          <a:p>
            <a:fld id="{CC149BE9-6640-4113-8818-2250194E2A9C}" type="slidenum">
              <a:rPr lang="en-US" smtClean="0"/>
              <a:t>16</a:t>
            </a:fld>
            <a:endParaRPr lang="en-US"/>
          </a:p>
        </p:txBody>
      </p:sp>
    </p:spTree>
    <p:extLst>
      <p:ext uri="{BB962C8B-B14F-4D97-AF65-F5344CB8AC3E}">
        <p14:creationId xmlns:p14="http://schemas.microsoft.com/office/powerpoint/2010/main" val="149587246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So….this is our last stopping point for today.  Are there sleep dependencies in place that you could begin fading?  </a:t>
            </a:r>
          </a:p>
          <a:p>
            <a:pPr marL="0" marR="0">
              <a:lnSpc>
                <a:spcPct val="107000"/>
              </a:lnSpc>
              <a:spcBef>
                <a:spcPts val="0"/>
              </a:spcBef>
              <a:spcAft>
                <a:spcPts val="800"/>
              </a:spcAft>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Begin to decrease the quantity of bedtime bottles.</a:t>
            </a:r>
          </a:p>
          <a:p>
            <a:pPr marL="0" marR="0">
              <a:lnSpc>
                <a:spcPct val="107000"/>
              </a:lnSpc>
              <a:spcBef>
                <a:spcPts val="0"/>
              </a:spcBef>
              <a:spcAft>
                <a:spcPts val="800"/>
              </a:spcAft>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Remove pacifiers across the day.</a:t>
            </a:r>
          </a:p>
          <a:p>
            <a:pPr marL="0" marR="0">
              <a:lnSpc>
                <a:spcPct val="107000"/>
              </a:lnSpc>
              <a:spcBef>
                <a:spcPts val="0"/>
              </a:spcBef>
              <a:spcAft>
                <a:spcPts val="800"/>
              </a:spcAft>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Turn off screens as a part of the bedtime routine and replace them with interactive activities.</a:t>
            </a:r>
          </a:p>
          <a:p>
            <a:pPr marL="0" marR="0">
              <a:lnSpc>
                <a:spcPct val="107000"/>
              </a:lnSpc>
              <a:spcBef>
                <a:spcPts val="0"/>
              </a:spcBef>
              <a:spcAft>
                <a:spcPts val="800"/>
              </a:spcAft>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If you rock the child to sleep, place them in the crib just before they fall fully asleep. </a:t>
            </a:r>
          </a:p>
          <a:p>
            <a:pPr marL="0" marR="0">
              <a:lnSpc>
                <a:spcPct val="107000"/>
              </a:lnSpc>
              <a:spcBef>
                <a:spcPts val="0"/>
              </a:spcBef>
              <a:spcAft>
                <a:spcPts val="800"/>
              </a:spcAft>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These are just some suggestions.  Begin slow, just begin somewhere.  </a:t>
            </a:r>
          </a:p>
          <a:p>
            <a:endParaRPr lang="en-US" dirty="0"/>
          </a:p>
        </p:txBody>
      </p:sp>
      <p:sp>
        <p:nvSpPr>
          <p:cNvPr id="4" name="Slide Number Placeholder 3"/>
          <p:cNvSpPr>
            <a:spLocks noGrp="1"/>
          </p:cNvSpPr>
          <p:nvPr>
            <p:ph type="sldNum" sz="quarter" idx="5"/>
          </p:nvPr>
        </p:nvSpPr>
        <p:spPr/>
        <p:txBody>
          <a:bodyPr/>
          <a:lstStyle/>
          <a:p>
            <a:fld id="{CC149BE9-6640-4113-8818-2250194E2A9C}" type="slidenum">
              <a:rPr lang="en-US" smtClean="0"/>
              <a:t>17</a:t>
            </a:fld>
            <a:endParaRPr lang="en-US"/>
          </a:p>
        </p:txBody>
      </p:sp>
    </p:spTree>
    <p:extLst>
      <p:ext uri="{BB962C8B-B14F-4D97-AF65-F5344CB8AC3E}">
        <p14:creationId xmlns:p14="http://schemas.microsoft.com/office/powerpoint/2010/main" val="285809069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If you are interested in additional resources on sleep, these are a few of my favorites…</a:t>
            </a:r>
          </a:p>
          <a:p>
            <a:endParaRPr lang="en-US" dirty="0"/>
          </a:p>
        </p:txBody>
      </p:sp>
      <p:sp>
        <p:nvSpPr>
          <p:cNvPr id="4" name="Slide Number Placeholder 3"/>
          <p:cNvSpPr>
            <a:spLocks noGrp="1"/>
          </p:cNvSpPr>
          <p:nvPr>
            <p:ph type="sldNum" sz="quarter" idx="5"/>
          </p:nvPr>
        </p:nvSpPr>
        <p:spPr/>
        <p:txBody>
          <a:bodyPr/>
          <a:lstStyle/>
          <a:p>
            <a:fld id="{CC149BE9-6640-4113-8818-2250194E2A9C}" type="slidenum">
              <a:rPr lang="en-US" smtClean="0"/>
              <a:t>18</a:t>
            </a:fld>
            <a:endParaRPr lang="en-US"/>
          </a:p>
        </p:txBody>
      </p:sp>
    </p:spTree>
    <p:extLst>
      <p:ext uri="{BB962C8B-B14F-4D97-AF65-F5344CB8AC3E}">
        <p14:creationId xmlns:p14="http://schemas.microsoft.com/office/powerpoint/2010/main" val="161594691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 apologize again for the technical difficulties and not being able to be with you for this presentation.  If you have ANY questions, please do not hesitate to reach out to me.  I am always happy to help!</a:t>
            </a:r>
          </a:p>
        </p:txBody>
      </p:sp>
      <p:sp>
        <p:nvSpPr>
          <p:cNvPr id="4" name="Slide Number Placeholder 3"/>
          <p:cNvSpPr>
            <a:spLocks noGrp="1"/>
          </p:cNvSpPr>
          <p:nvPr>
            <p:ph type="sldNum" sz="quarter" idx="5"/>
          </p:nvPr>
        </p:nvSpPr>
        <p:spPr/>
        <p:txBody>
          <a:bodyPr/>
          <a:lstStyle/>
          <a:p>
            <a:fld id="{CC149BE9-6640-4113-8818-2250194E2A9C}" type="slidenum">
              <a:rPr lang="en-US" smtClean="0"/>
              <a:t>20</a:t>
            </a:fld>
            <a:endParaRPr lang="en-US"/>
          </a:p>
        </p:txBody>
      </p:sp>
    </p:spTree>
    <p:extLst>
      <p:ext uri="{BB962C8B-B14F-4D97-AF65-F5344CB8AC3E}">
        <p14:creationId xmlns:p14="http://schemas.microsoft.com/office/powerpoint/2010/main" val="247834460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Now that we know how much sleep your child should be getting, let’s look at what is preventing them from getting the recommended sleep.  There are several types of sleep challenges.  The ones most commonly impacting young children and that we will focus on today are:</a:t>
            </a:r>
          </a:p>
          <a:p>
            <a:endParaRPr lang="en-US" dirty="0"/>
          </a:p>
        </p:txBody>
      </p:sp>
      <p:sp>
        <p:nvSpPr>
          <p:cNvPr id="4" name="Slide Number Placeholder 3"/>
          <p:cNvSpPr>
            <a:spLocks noGrp="1"/>
          </p:cNvSpPr>
          <p:nvPr>
            <p:ph type="sldNum" sz="quarter" idx="5"/>
          </p:nvPr>
        </p:nvSpPr>
        <p:spPr/>
        <p:txBody>
          <a:bodyPr/>
          <a:lstStyle/>
          <a:p>
            <a:fld id="{CC149BE9-6640-4113-8818-2250194E2A9C}" type="slidenum">
              <a:rPr lang="en-US" smtClean="0"/>
              <a:t>4</a:t>
            </a:fld>
            <a:endParaRPr lang="en-US"/>
          </a:p>
        </p:txBody>
      </p:sp>
    </p:spTree>
    <p:extLst>
      <p:ext uri="{BB962C8B-B14F-4D97-AF65-F5344CB8AC3E}">
        <p14:creationId xmlns:p14="http://schemas.microsoft.com/office/powerpoint/2010/main" val="185217206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Regardless of which type of sleep issue you are dealing with, it is helpful to collect some data to get a better picture of how much sleep they really are getting and when they are getting it.  This may feel like a tremendous amount of effort, and it might be the last thing you feel like doing when already sleep deprived, but there is tremendous value in getting a clear picture of what your child’s sleep really looks like.</a:t>
            </a:r>
          </a:p>
          <a:p>
            <a:pPr marL="0" marR="0">
              <a:lnSpc>
                <a:spcPct val="107000"/>
              </a:lnSpc>
              <a:spcBef>
                <a:spcPts val="0"/>
              </a:spcBef>
              <a:spcAft>
                <a:spcPts val="800"/>
              </a:spcAft>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For some families simply adjusting the time when the child sleeps can have a huge impact on their overall sleep habits.</a:t>
            </a:r>
          </a:p>
          <a:p>
            <a:pPr marL="0" marR="0">
              <a:lnSpc>
                <a:spcPct val="107000"/>
              </a:lnSpc>
              <a:spcBef>
                <a:spcPts val="0"/>
              </a:spcBef>
              <a:spcAft>
                <a:spcPts val="800"/>
              </a:spcAft>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The next few slides will be examples of data collection tools you can use to help you gain a better understanding of your child’s sleep.  You can choose the one that is right for you.    </a:t>
            </a:r>
          </a:p>
          <a:p>
            <a:endParaRPr lang="en-US" dirty="0"/>
          </a:p>
        </p:txBody>
      </p:sp>
      <p:sp>
        <p:nvSpPr>
          <p:cNvPr id="4" name="Slide Number Placeholder 3"/>
          <p:cNvSpPr>
            <a:spLocks noGrp="1"/>
          </p:cNvSpPr>
          <p:nvPr>
            <p:ph type="sldNum" sz="quarter" idx="5"/>
          </p:nvPr>
        </p:nvSpPr>
        <p:spPr/>
        <p:txBody>
          <a:bodyPr/>
          <a:lstStyle/>
          <a:p>
            <a:fld id="{CC149BE9-6640-4113-8818-2250194E2A9C}" type="slidenum">
              <a:rPr lang="en-US" smtClean="0"/>
              <a:t>5</a:t>
            </a:fld>
            <a:endParaRPr lang="en-US"/>
          </a:p>
        </p:txBody>
      </p:sp>
    </p:spTree>
    <p:extLst>
      <p:ext uri="{BB962C8B-B14F-4D97-AF65-F5344CB8AC3E}">
        <p14:creationId xmlns:p14="http://schemas.microsoft.com/office/powerpoint/2010/main" val="419954173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Once you have collected data for several days, start to look for patterns in the data.</a:t>
            </a:r>
          </a:p>
          <a:p>
            <a:pPr marL="0" marR="0">
              <a:lnSpc>
                <a:spcPct val="107000"/>
              </a:lnSpc>
              <a:spcBef>
                <a:spcPts val="0"/>
              </a:spcBef>
              <a:spcAft>
                <a:spcPts val="800"/>
              </a:spcAft>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What is the data telling us? </a:t>
            </a:r>
          </a:p>
          <a:p>
            <a:endParaRPr lang="en-US" dirty="0"/>
          </a:p>
        </p:txBody>
      </p:sp>
      <p:sp>
        <p:nvSpPr>
          <p:cNvPr id="4" name="Slide Number Placeholder 3"/>
          <p:cNvSpPr>
            <a:spLocks noGrp="1"/>
          </p:cNvSpPr>
          <p:nvPr>
            <p:ph type="sldNum" sz="quarter" idx="5"/>
          </p:nvPr>
        </p:nvSpPr>
        <p:spPr/>
        <p:txBody>
          <a:bodyPr/>
          <a:lstStyle/>
          <a:p>
            <a:fld id="{CC149BE9-6640-4113-8818-2250194E2A9C}" type="slidenum">
              <a:rPr lang="en-US" smtClean="0"/>
              <a:t>9</a:t>
            </a:fld>
            <a:endParaRPr lang="en-US"/>
          </a:p>
        </p:txBody>
      </p:sp>
    </p:spTree>
    <p:extLst>
      <p:ext uri="{BB962C8B-B14F-4D97-AF65-F5344CB8AC3E}">
        <p14:creationId xmlns:p14="http://schemas.microsoft.com/office/powerpoint/2010/main" val="90426776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Sleep drive is an important consideration.  Sometimes bumping bedtime back just a few minutes can make a huge difference.</a:t>
            </a:r>
          </a:p>
        </p:txBody>
      </p:sp>
      <p:sp>
        <p:nvSpPr>
          <p:cNvPr id="4" name="Slide Number Placeholder 3"/>
          <p:cNvSpPr>
            <a:spLocks noGrp="1"/>
          </p:cNvSpPr>
          <p:nvPr>
            <p:ph type="sldNum" sz="quarter" idx="5"/>
          </p:nvPr>
        </p:nvSpPr>
        <p:spPr/>
        <p:txBody>
          <a:bodyPr/>
          <a:lstStyle/>
          <a:p>
            <a:fld id="{CC149BE9-6640-4113-8818-2250194E2A9C}" type="slidenum">
              <a:rPr lang="en-US" smtClean="0"/>
              <a:t>10</a:t>
            </a:fld>
            <a:endParaRPr lang="en-US"/>
          </a:p>
        </p:txBody>
      </p:sp>
    </p:spTree>
    <p:extLst>
      <p:ext uri="{BB962C8B-B14F-4D97-AF65-F5344CB8AC3E}">
        <p14:creationId xmlns:p14="http://schemas.microsoft.com/office/powerpoint/2010/main" val="362586651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This is a stopping point.  Use the data you collected and the patterns that you observed to make adjustments to the sleep schedule.  For many families these minor adjustments can be enough.    </a:t>
            </a:r>
          </a:p>
          <a:p>
            <a:endParaRPr lang="en-US" dirty="0"/>
          </a:p>
        </p:txBody>
      </p:sp>
      <p:sp>
        <p:nvSpPr>
          <p:cNvPr id="4" name="Slide Number Placeholder 3"/>
          <p:cNvSpPr>
            <a:spLocks noGrp="1"/>
          </p:cNvSpPr>
          <p:nvPr>
            <p:ph type="sldNum" sz="quarter" idx="5"/>
          </p:nvPr>
        </p:nvSpPr>
        <p:spPr/>
        <p:txBody>
          <a:bodyPr/>
          <a:lstStyle/>
          <a:p>
            <a:fld id="{CC149BE9-6640-4113-8818-2250194E2A9C}" type="slidenum">
              <a:rPr lang="en-US" smtClean="0"/>
              <a:t>11</a:t>
            </a:fld>
            <a:endParaRPr lang="en-US"/>
          </a:p>
        </p:txBody>
      </p:sp>
    </p:spTree>
    <p:extLst>
      <p:ext uri="{BB962C8B-B14F-4D97-AF65-F5344CB8AC3E}">
        <p14:creationId xmlns:p14="http://schemas.microsoft.com/office/powerpoint/2010/main" val="79066837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If adjusting the sleep schedule alone is not effective, one of the next things to do is look at your family’s runway to bedtime.  “Bedtime” really starts about 2 hours before actually getting into bed.  Creating a consistent runway to bedtime can significantly impact sleep habits. </a:t>
            </a:r>
          </a:p>
          <a:p>
            <a:endParaRPr lang="en-US" dirty="0"/>
          </a:p>
        </p:txBody>
      </p:sp>
      <p:sp>
        <p:nvSpPr>
          <p:cNvPr id="4" name="Slide Number Placeholder 3"/>
          <p:cNvSpPr>
            <a:spLocks noGrp="1"/>
          </p:cNvSpPr>
          <p:nvPr>
            <p:ph type="sldNum" sz="quarter" idx="5"/>
          </p:nvPr>
        </p:nvSpPr>
        <p:spPr/>
        <p:txBody>
          <a:bodyPr/>
          <a:lstStyle/>
          <a:p>
            <a:fld id="{CC149BE9-6640-4113-8818-2250194E2A9C}" type="slidenum">
              <a:rPr lang="en-US" smtClean="0"/>
              <a:t>12</a:t>
            </a:fld>
            <a:endParaRPr lang="en-US"/>
          </a:p>
        </p:txBody>
      </p:sp>
    </p:spTree>
    <p:extLst>
      <p:ext uri="{BB962C8B-B14F-4D97-AF65-F5344CB8AC3E}">
        <p14:creationId xmlns:p14="http://schemas.microsoft.com/office/powerpoint/2010/main" val="271631194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There is no cookie cutter evening routine that guarantees a good nights sleep, but here are some elements of a good evening routine…</a:t>
            </a:r>
          </a:p>
          <a:p>
            <a:endParaRPr lang="en-US" dirty="0"/>
          </a:p>
        </p:txBody>
      </p:sp>
      <p:sp>
        <p:nvSpPr>
          <p:cNvPr id="4" name="Slide Number Placeholder 3"/>
          <p:cNvSpPr>
            <a:spLocks noGrp="1"/>
          </p:cNvSpPr>
          <p:nvPr>
            <p:ph type="sldNum" sz="quarter" idx="5"/>
          </p:nvPr>
        </p:nvSpPr>
        <p:spPr/>
        <p:txBody>
          <a:bodyPr/>
          <a:lstStyle/>
          <a:p>
            <a:fld id="{CC149BE9-6640-4113-8818-2250194E2A9C}" type="slidenum">
              <a:rPr lang="en-US" smtClean="0"/>
              <a:t>13</a:t>
            </a:fld>
            <a:endParaRPr lang="en-US"/>
          </a:p>
        </p:txBody>
      </p:sp>
    </p:spTree>
    <p:extLst>
      <p:ext uri="{BB962C8B-B14F-4D97-AF65-F5344CB8AC3E}">
        <p14:creationId xmlns:p14="http://schemas.microsoft.com/office/powerpoint/2010/main" val="411911689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This is another stopping point.  In thinking of your family’s nighttime routine are there things you could tweak to give your child a smoother runway to bedtime? </a:t>
            </a:r>
          </a:p>
          <a:p>
            <a:endParaRPr lang="en-US" dirty="0"/>
          </a:p>
        </p:txBody>
      </p:sp>
      <p:sp>
        <p:nvSpPr>
          <p:cNvPr id="4" name="Slide Number Placeholder 3"/>
          <p:cNvSpPr>
            <a:spLocks noGrp="1"/>
          </p:cNvSpPr>
          <p:nvPr>
            <p:ph type="sldNum" sz="quarter" idx="5"/>
          </p:nvPr>
        </p:nvSpPr>
        <p:spPr/>
        <p:txBody>
          <a:bodyPr/>
          <a:lstStyle/>
          <a:p>
            <a:fld id="{CC149BE9-6640-4113-8818-2250194E2A9C}" type="slidenum">
              <a:rPr lang="en-US" smtClean="0"/>
              <a:t>14</a:t>
            </a:fld>
            <a:endParaRPr lang="en-US"/>
          </a:p>
        </p:txBody>
      </p:sp>
    </p:spTree>
    <p:extLst>
      <p:ext uri="{BB962C8B-B14F-4D97-AF65-F5344CB8AC3E}">
        <p14:creationId xmlns:p14="http://schemas.microsoft.com/office/powerpoint/2010/main" val="168149833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bwMode="blackWhite">
          <a:xfrm>
            <a:off x="1600200" y="2386744"/>
            <a:ext cx="8991600" cy="1645920"/>
          </a:xfrm>
          <a:solidFill>
            <a:srgbClr val="FFFFFF"/>
          </a:solidFill>
          <a:ln w="38100">
            <a:solidFill>
              <a:srgbClr val="404040"/>
            </a:solidFill>
          </a:ln>
        </p:spPr>
        <p:txBody>
          <a:bodyPr lIns="274320" rIns="274320" anchor="ctr" anchorCtr="1">
            <a:normAutofit/>
          </a:bodyPr>
          <a:lstStyle>
            <a:lvl1pPr algn="ctr">
              <a:defRPr sz="3800">
                <a:solidFill>
                  <a:srgbClr val="262626"/>
                </a:solidFill>
              </a:defRPr>
            </a:lvl1pPr>
          </a:lstStyle>
          <a:p>
            <a:r>
              <a:rPr lang="en-US"/>
              <a:t>Click to edit Master title style</a:t>
            </a:r>
            <a:endParaRPr lang="en-US" dirty="0"/>
          </a:p>
        </p:txBody>
      </p:sp>
      <p:sp>
        <p:nvSpPr>
          <p:cNvPr id="3" name="Subtitle 2"/>
          <p:cNvSpPr>
            <a:spLocks noGrp="1"/>
          </p:cNvSpPr>
          <p:nvPr>
            <p:ph type="subTitle" idx="1"/>
          </p:nvPr>
        </p:nvSpPr>
        <p:spPr>
          <a:xfrm>
            <a:off x="2695194" y="4352544"/>
            <a:ext cx="6801612" cy="1239894"/>
          </a:xfrm>
          <a:noFill/>
        </p:spPr>
        <p:txBody>
          <a:bodyPr>
            <a:normAutofit/>
          </a:bodyPr>
          <a:lstStyle>
            <a:lvl1pPr marL="0" indent="0" algn="ctr">
              <a:buNone/>
              <a:defRPr sz="2000">
                <a:solidFill>
                  <a:schemeClr val="tx1">
                    <a:lumMod val="75000"/>
                    <a:lumOff val="25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7" name="Date Placeholder 6"/>
          <p:cNvSpPr>
            <a:spLocks noGrp="1"/>
          </p:cNvSpPr>
          <p:nvPr>
            <p:ph type="dt" sz="half" idx="10"/>
          </p:nvPr>
        </p:nvSpPr>
        <p:spPr/>
        <p:txBody>
          <a:bodyPr/>
          <a:lstStyle/>
          <a:p>
            <a:fld id="{8DFFAF18-C0ED-4853-BA4B-3BA89EED5B59}" type="datetimeFigureOut">
              <a:rPr lang="en-US" smtClean="0"/>
              <a:t>5/29/2024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1FA6B37-484E-4AF6-8A63-1BC0188F5200}" type="slidenum">
              <a:rPr lang="en-US" smtClean="0"/>
              <a:t>‹#›</a:t>
            </a:fld>
            <a:endParaRPr lang="en-US"/>
          </a:p>
        </p:txBody>
      </p:sp>
    </p:spTree>
    <p:extLst>
      <p:ext uri="{BB962C8B-B14F-4D97-AF65-F5344CB8AC3E}">
        <p14:creationId xmlns:p14="http://schemas.microsoft.com/office/powerpoint/2010/main" val="564836520"/>
      </p:ext>
    </p:extLst>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DFFAF18-C0ED-4853-BA4B-3BA89EED5B59}" type="datetimeFigureOut">
              <a:rPr lang="en-US" smtClean="0"/>
              <a:t>5/29/2024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1FA6B37-484E-4AF6-8A63-1BC0188F5200}" type="slidenum">
              <a:rPr lang="en-US" smtClean="0"/>
              <a:t>‹#›</a:t>
            </a:fld>
            <a:endParaRPr lang="en-US"/>
          </a:p>
        </p:txBody>
      </p:sp>
    </p:spTree>
    <p:extLst>
      <p:ext uri="{BB962C8B-B14F-4D97-AF65-F5344CB8AC3E}">
        <p14:creationId xmlns:p14="http://schemas.microsoft.com/office/powerpoint/2010/main" val="368148834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53112" y="937260"/>
            <a:ext cx="1298608" cy="498348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2231136" y="937260"/>
            <a:ext cx="6198489" cy="498348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DFFAF18-C0ED-4853-BA4B-3BA89EED5B59}" type="datetimeFigureOut">
              <a:rPr lang="en-US" smtClean="0"/>
              <a:t>5/29/2024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1FA6B37-484E-4AF6-8A63-1BC0188F5200}" type="slidenum">
              <a:rPr lang="en-US" smtClean="0"/>
              <a:t>‹#›</a:t>
            </a:fld>
            <a:endParaRPr lang="en-US"/>
          </a:p>
        </p:txBody>
      </p:sp>
    </p:spTree>
    <p:extLst>
      <p:ext uri="{BB962C8B-B14F-4D97-AF65-F5344CB8AC3E}">
        <p14:creationId xmlns:p14="http://schemas.microsoft.com/office/powerpoint/2010/main" val="6951209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DFFAF18-C0ED-4853-BA4B-3BA89EED5B59}" type="datetimeFigureOut">
              <a:rPr lang="en-US" smtClean="0"/>
              <a:t>5/29/2024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1FA6B37-484E-4AF6-8A63-1BC0188F5200}" type="slidenum">
              <a:rPr lang="en-US" smtClean="0"/>
              <a:t>‹#›</a:t>
            </a:fld>
            <a:endParaRPr lang="en-US"/>
          </a:p>
        </p:txBody>
      </p:sp>
    </p:spTree>
    <p:extLst>
      <p:ext uri="{BB962C8B-B14F-4D97-AF65-F5344CB8AC3E}">
        <p14:creationId xmlns:p14="http://schemas.microsoft.com/office/powerpoint/2010/main" val="38183897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blackWhite">
          <a:xfrm>
            <a:off x="1600200" y="2386744"/>
            <a:ext cx="8991600" cy="1645920"/>
          </a:xfrm>
          <a:solidFill>
            <a:srgbClr val="FFFFFF"/>
          </a:solidFill>
          <a:ln w="38100">
            <a:solidFill>
              <a:srgbClr val="404040"/>
            </a:solidFill>
          </a:ln>
        </p:spPr>
        <p:txBody>
          <a:bodyPr lIns="274320" rIns="274320" anchor="ctr" anchorCtr="1">
            <a:normAutofit/>
          </a:bodyPr>
          <a:lstStyle>
            <a:lvl1pPr>
              <a:defRPr sz="3800">
                <a:solidFill>
                  <a:srgbClr val="262626"/>
                </a:solidFill>
              </a:defRPr>
            </a:lvl1pPr>
          </a:lstStyle>
          <a:p>
            <a:r>
              <a:rPr lang="en-US"/>
              <a:t>Click to edit Master title style</a:t>
            </a:r>
            <a:endParaRPr lang="en-US" dirty="0"/>
          </a:p>
        </p:txBody>
      </p:sp>
      <p:sp>
        <p:nvSpPr>
          <p:cNvPr id="3" name="Text Placeholder 2"/>
          <p:cNvSpPr>
            <a:spLocks noGrp="1"/>
          </p:cNvSpPr>
          <p:nvPr>
            <p:ph type="body" idx="1"/>
          </p:nvPr>
        </p:nvSpPr>
        <p:spPr>
          <a:xfrm>
            <a:off x="2695194" y="4352465"/>
            <a:ext cx="6801612" cy="1265082"/>
          </a:xfrm>
        </p:spPr>
        <p:txBody>
          <a:bodyPr anchor="t" anchorCtr="1">
            <a:normAutofit/>
          </a:bodyPr>
          <a:lstStyle>
            <a:lvl1pPr marL="0" indent="0">
              <a:buNone/>
              <a:defRPr sz="20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7" name="Date Placeholder 6"/>
          <p:cNvSpPr>
            <a:spLocks noGrp="1"/>
          </p:cNvSpPr>
          <p:nvPr>
            <p:ph type="dt" sz="half" idx="10"/>
          </p:nvPr>
        </p:nvSpPr>
        <p:spPr/>
        <p:txBody>
          <a:bodyPr/>
          <a:lstStyle/>
          <a:p>
            <a:fld id="{8DFFAF18-C0ED-4853-BA4B-3BA89EED5B59}" type="datetimeFigureOut">
              <a:rPr lang="en-US" smtClean="0"/>
              <a:t>5/29/2024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1FA6B37-484E-4AF6-8A63-1BC0188F5200}" type="slidenum">
              <a:rPr lang="en-US" smtClean="0"/>
              <a:t>‹#›</a:t>
            </a:fld>
            <a:endParaRPr lang="en-US"/>
          </a:p>
        </p:txBody>
      </p:sp>
    </p:spTree>
    <p:extLst>
      <p:ext uri="{BB962C8B-B14F-4D97-AF65-F5344CB8AC3E}">
        <p14:creationId xmlns:p14="http://schemas.microsoft.com/office/powerpoint/2010/main" val="1115375038"/>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581912" y="2638044"/>
            <a:ext cx="4271771" cy="310198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338315" y="2638044"/>
            <a:ext cx="4270247" cy="310198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Date Placeholder 7"/>
          <p:cNvSpPr>
            <a:spLocks noGrp="1"/>
          </p:cNvSpPr>
          <p:nvPr>
            <p:ph type="dt" sz="half" idx="10"/>
          </p:nvPr>
        </p:nvSpPr>
        <p:spPr/>
        <p:txBody>
          <a:bodyPr/>
          <a:lstStyle/>
          <a:p>
            <a:fld id="{8DFFAF18-C0ED-4853-BA4B-3BA89EED5B59}" type="datetimeFigureOut">
              <a:rPr lang="en-US" smtClean="0"/>
              <a:t>5/29/2024</a:t>
            </a:fld>
            <a:endParaRPr lang="en-US"/>
          </a:p>
        </p:txBody>
      </p:sp>
      <p:sp>
        <p:nvSpPr>
          <p:cNvPr id="9" name="Footer Placeholder 8"/>
          <p:cNvSpPr>
            <a:spLocks noGrp="1"/>
          </p:cNvSpPr>
          <p:nvPr>
            <p:ph type="ftr" sz="quarter" idx="11"/>
          </p:nvPr>
        </p:nvSpPr>
        <p:spPr/>
        <p:txBody>
          <a:bodyPr/>
          <a:lstStyle/>
          <a:p>
            <a:endParaRPr lang="en-US"/>
          </a:p>
        </p:txBody>
      </p:sp>
      <p:sp>
        <p:nvSpPr>
          <p:cNvPr id="10" name="Slide Number Placeholder 9"/>
          <p:cNvSpPr>
            <a:spLocks noGrp="1"/>
          </p:cNvSpPr>
          <p:nvPr>
            <p:ph type="sldNum" sz="quarter" idx="12"/>
          </p:nvPr>
        </p:nvSpPr>
        <p:spPr/>
        <p:txBody>
          <a:bodyPr/>
          <a:lstStyle/>
          <a:p>
            <a:fld id="{71FA6B37-484E-4AF6-8A63-1BC0188F5200}" type="slidenum">
              <a:rPr lang="en-US" smtClean="0"/>
              <a:t>‹#›</a:t>
            </a:fld>
            <a:endParaRPr lang="en-US"/>
          </a:p>
        </p:txBody>
      </p:sp>
    </p:spTree>
    <p:extLst>
      <p:ext uri="{BB962C8B-B14F-4D97-AF65-F5344CB8AC3E}">
        <p14:creationId xmlns:p14="http://schemas.microsoft.com/office/powerpoint/2010/main" val="9340307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583436" y="2313433"/>
            <a:ext cx="4270248" cy="704087"/>
          </a:xfrm>
        </p:spPr>
        <p:txBody>
          <a:bodyPr anchor="b" anchorCtr="1">
            <a:normAutofit/>
          </a:bodyPr>
          <a:lstStyle>
            <a:lvl1pPr marL="0" indent="0" algn="ctr">
              <a:buNone/>
              <a:defRPr sz="1900" b="0" cap="all" spc="100" baseline="0">
                <a:solidFill>
                  <a:schemeClr val="accent2">
                    <a:lumMod val="75000"/>
                  </a:schemeClr>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583436" y="3143250"/>
            <a:ext cx="4270248" cy="259677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Content Placeholder 5"/>
          <p:cNvSpPr>
            <a:spLocks noGrp="1"/>
          </p:cNvSpPr>
          <p:nvPr>
            <p:ph sz="quarter" idx="4"/>
          </p:nvPr>
        </p:nvSpPr>
        <p:spPr>
          <a:xfrm>
            <a:off x="6338316" y="3143250"/>
            <a:ext cx="4253484" cy="2596776"/>
          </a:xfrm>
        </p:spPr>
        <p:txBody>
          <a:bodyPr/>
          <a:lstStyle>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Text Placeholder 4"/>
          <p:cNvSpPr>
            <a:spLocks noGrp="1"/>
          </p:cNvSpPr>
          <p:nvPr>
            <p:ph type="body" sz="quarter" idx="13"/>
          </p:nvPr>
        </p:nvSpPr>
        <p:spPr>
          <a:xfrm>
            <a:off x="6338316" y="2313433"/>
            <a:ext cx="4270248" cy="704087"/>
          </a:xfrm>
        </p:spPr>
        <p:txBody>
          <a:bodyPr anchor="b" anchorCtr="1">
            <a:normAutofit/>
          </a:bodyPr>
          <a:lstStyle>
            <a:lvl1pPr marL="0" indent="0" algn="ctr">
              <a:buNone/>
              <a:defRPr sz="1900" b="0" cap="all" spc="100" baseline="0">
                <a:solidFill>
                  <a:schemeClr val="accent2">
                    <a:lumMod val="75000"/>
                  </a:schemeClr>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7" name="Date Placeholder 6"/>
          <p:cNvSpPr>
            <a:spLocks noGrp="1"/>
          </p:cNvSpPr>
          <p:nvPr>
            <p:ph type="dt" sz="half" idx="10"/>
          </p:nvPr>
        </p:nvSpPr>
        <p:spPr/>
        <p:txBody>
          <a:bodyPr/>
          <a:lstStyle/>
          <a:p>
            <a:fld id="{8DFFAF18-C0ED-4853-BA4B-3BA89EED5B59}" type="datetimeFigureOut">
              <a:rPr lang="en-US" smtClean="0"/>
              <a:t>5/29/2024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1FA6B37-484E-4AF6-8A63-1BC0188F5200}" type="slidenum">
              <a:rPr lang="en-US" smtClean="0"/>
              <a:t>‹#›</a:t>
            </a:fld>
            <a:endParaRPr lang="en-US"/>
          </a:p>
        </p:txBody>
      </p:sp>
      <p:sp>
        <p:nvSpPr>
          <p:cNvPr id="10" name="Title 9"/>
          <p:cNvSpPr>
            <a:spLocks noGrp="1"/>
          </p:cNvSpPr>
          <p:nvPr>
            <p:ph type="title"/>
          </p:nvPr>
        </p:nvSpPr>
        <p:spPr/>
        <p:txBody>
          <a:bodyPr/>
          <a:lstStyle/>
          <a:p>
            <a:r>
              <a:rPr lang="en-US"/>
              <a:t>Click to edit Master title style</a:t>
            </a:r>
            <a:endParaRPr lang="en-US" dirty="0"/>
          </a:p>
        </p:txBody>
      </p:sp>
    </p:spTree>
    <p:extLst>
      <p:ext uri="{BB962C8B-B14F-4D97-AF65-F5344CB8AC3E}">
        <p14:creationId xmlns:p14="http://schemas.microsoft.com/office/powerpoint/2010/main" val="14355969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8DFFAF18-C0ED-4853-BA4B-3BA89EED5B59}" type="datetimeFigureOut">
              <a:rPr lang="en-US" smtClean="0"/>
              <a:t>5/29/2024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1FA6B37-484E-4AF6-8A63-1BC0188F5200}" type="slidenum">
              <a:rPr lang="en-US" smtClean="0"/>
              <a:t>‹#›</a:t>
            </a:fld>
            <a:endParaRPr lang="en-US"/>
          </a:p>
        </p:txBody>
      </p:sp>
    </p:spTree>
    <p:extLst>
      <p:ext uri="{BB962C8B-B14F-4D97-AF65-F5344CB8AC3E}">
        <p14:creationId xmlns:p14="http://schemas.microsoft.com/office/powerpoint/2010/main" val="13690590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DFFAF18-C0ED-4853-BA4B-3BA89EED5B59}" type="datetimeFigureOut">
              <a:rPr lang="en-US" smtClean="0"/>
              <a:t>5/29/2024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1FA6B37-484E-4AF6-8A63-1BC0188F5200}" type="slidenum">
              <a:rPr lang="en-US" smtClean="0"/>
              <a:t>‹#›</a:t>
            </a:fld>
            <a:endParaRPr lang="en-US"/>
          </a:p>
        </p:txBody>
      </p:sp>
    </p:spTree>
    <p:extLst>
      <p:ext uri="{BB962C8B-B14F-4D97-AF65-F5344CB8AC3E}">
        <p14:creationId xmlns:p14="http://schemas.microsoft.com/office/powerpoint/2010/main" val="176381488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6" name="Rectangle 25"/>
          <p:cNvSpPr/>
          <p:nvPr/>
        </p:nvSpPr>
        <p:spPr>
          <a:xfrm>
            <a:off x="0" y="0"/>
            <a:ext cx="6096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bwMode="blackWhite">
          <a:xfrm>
            <a:off x="804672" y="2243828"/>
            <a:ext cx="4486656" cy="1141497"/>
          </a:xfrm>
          <a:solidFill>
            <a:srgbClr val="FFFFFF"/>
          </a:solidFill>
          <a:ln>
            <a:solidFill>
              <a:srgbClr val="404040"/>
            </a:solidFill>
          </a:ln>
        </p:spPr>
        <p:txBody>
          <a:bodyPr anchor="ctr" anchorCtr="1">
            <a:normAutofit/>
          </a:bodyPr>
          <a:lstStyle>
            <a:lvl1pPr>
              <a:defRPr sz="2200">
                <a:solidFill>
                  <a:srgbClr val="262626"/>
                </a:solidFill>
              </a:defRPr>
            </a:lvl1pPr>
          </a:lstStyle>
          <a:p>
            <a:r>
              <a:rPr lang="en-US"/>
              <a:t>Click to edit Master title style</a:t>
            </a:r>
            <a:endParaRPr lang="en-US" dirty="0"/>
          </a:p>
        </p:txBody>
      </p:sp>
      <p:sp>
        <p:nvSpPr>
          <p:cNvPr id="3" name="Content Placeholder 2"/>
          <p:cNvSpPr>
            <a:spLocks noGrp="1"/>
          </p:cNvSpPr>
          <p:nvPr>
            <p:ph idx="1"/>
          </p:nvPr>
        </p:nvSpPr>
        <p:spPr>
          <a:xfrm>
            <a:off x="6736080" y="804672"/>
            <a:ext cx="4815840" cy="5248656"/>
          </a:xfrm>
        </p:spPr>
        <p:txBody>
          <a:bodyPr>
            <a:normAutofit/>
          </a:bodyPr>
          <a:lstStyle>
            <a:lvl1pPr>
              <a:defRPr sz="1900">
                <a:solidFill>
                  <a:schemeClr val="tx1"/>
                </a:solidFill>
              </a:defRPr>
            </a:lvl1pPr>
            <a:lvl2pPr>
              <a:defRPr sz="1600">
                <a:solidFill>
                  <a:schemeClr val="tx1"/>
                </a:solidFill>
              </a:defRPr>
            </a:lvl2pPr>
            <a:lvl3pPr>
              <a:defRPr sz="1600">
                <a:solidFill>
                  <a:schemeClr val="tx1"/>
                </a:solidFill>
              </a:defRPr>
            </a:lvl3pPr>
            <a:lvl4pPr>
              <a:defRPr sz="1600">
                <a:solidFill>
                  <a:schemeClr val="tx1"/>
                </a:solidFill>
              </a:defRPr>
            </a:lvl4pPr>
            <a:lvl5pPr>
              <a:defRPr sz="1600">
                <a:solidFill>
                  <a:schemeClr val="tx1"/>
                </a:solidFill>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15568" y="3549918"/>
            <a:ext cx="3794760" cy="2194036"/>
          </a:xfrm>
        </p:spPr>
        <p:txBody>
          <a:bodyPr anchor="t" anchorCtr="1">
            <a:normAutofit/>
          </a:bodyPr>
          <a:lstStyle>
            <a:lvl1pPr marL="0" indent="0" algn="ctr">
              <a:buNone/>
              <a:defRPr sz="1500">
                <a:solidFill>
                  <a:srgbClr val="FFFFFF"/>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9" name="Date Placeholder 8"/>
          <p:cNvSpPr>
            <a:spLocks noGrp="1"/>
          </p:cNvSpPr>
          <p:nvPr>
            <p:ph type="dt" sz="half" idx="10"/>
          </p:nvPr>
        </p:nvSpPr>
        <p:spPr/>
        <p:txBody>
          <a:bodyPr/>
          <a:lstStyle/>
          <a:p>
            <a:fld id="{8DFFAF18-C0ED-4853-BA4B-3BA89EED5B59}" type="datetimeFigureOut">
              <a:rPr lang="en-US" smtClean="0"/>
              <a:t>5/29/2024</a:t>
            </a:fld>
            <a:endParaRPr lang="en-US"/>
          </a:p>
        </p:txBody>
      </p:sp>
      <p:sp>
        <p:nvSpPr>
          <p:cNvPr id="10" name="Footer Placeholder 9"/>
          <p:cNvSpPr>
            <a:spLocks noGrp="1"/>
          </p:cNvSpPr>
          <p:nvPr>
            <p:ph type="ftr" sz="quarter" idx="11"/>
          </p:nvPr>
        </p:nvSpPr>
        <p:spPr>
          <a:xfrm>
            <a:off x="804672" y="6236208"/>
            <a:ext cx="5124797" cy="320040"/>
          </a:xfrm>
        </p:spPr>
        <p:txBody>
          <a:bodyPr/>
          <a:lstStyle>
            <a:lvl1pPr>
              <a:defRPr>
                <a:solidFill>
                  <a:srgbClr val="FFFFFF">
                    <a:alpha val="70000"/>
                  </a:srgbClr>
                </a:solidFill>
              </a:defRPr>
            </a:lvl1pPr>
          </a:lstStyle>
          <a:p>
            <a:endParaRPr lang="en-US"/>
          </a:p>
        </p:txBody>
      </p:sp>
      <p:sp>
        <p:nvSpPr>
          <p:cNvPr id="11" name="Slide Number Placeholder 10"/>
          <p:cNvSpPr>
            <a:spLocks noGrp="1"/>
          </p:cNvSpPr>
          <p:nvPr>
            <p:ph type="sldNum" sz="quarter" idx="12"/>
          </p:nvPr>
        </p:nvSpPr>
        <p:spPr/>
        <p:txBody>
          <a:bodyPr/>
          <a:lstStyle/>
          <a:p>
            <a:fld id="{71FA6B37-484E-4AF6-8A63-1BC0188F5200}" type="slidenum">
              <a:rPr lang="en-US" smtClean="0"/>
              <a:t>‹#›</a:t>
            </a:fld>
            <a:endParaRPr lang="en-US"/>
          </a:p>
        </p:txBody>
      </p:sp>
    </p:spTree>
    <p:extLst>
      <p:ext uri="{BB962C8B-B14F-4D97-AF65-F5344CB8AC3E}">
        <p14:creationId xmlns:p14="http://schemas.microsoft.com/office/powerpoint/2010/main" val="357292474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18" name="Rectangle 17"/>
          <p:cNvSpPr/>
          <p:nvPr/>
        </p:nvSpPr>
        <p:spPr>
          <a:xfrm>
            <a:off x="0" y="0"/>
            <a:ext cx="6095999"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bwMode="blackWhite">
          <a:xfrm>
            <a:off x="808523" y="2243828"/>
            <a:ext cx="4494998" cy="1134640"/>
          </a:xfrm>
          <a:solidFill>
            <a:srgbClr val="FFFFFF"/>
          </a:solidFill>
          <a:ln>
            <a:solidFill>
              <a:srgbClr val="404040"/>
            </a:solidFill>
          </a:ln>
        </p:spPr>
        <p:txBody>
          <a:bodyPr anchor="ctr" anchorCtr="1">
            <a:noAutofit/>
          </a:bodyPr>
          <a:lstStyle>
            <a:lvl1pPr>
              <a:defRPr sz="2200">
                <a:solidFill>
                  <a:srgbClr val="262626"/>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6095999" y="0"/>
            <a:ext cx="6102097" cy="6858000"/>
          </a:xfrm>
          <a:solidFill>
            <a:schemeClr val="bg1">
              <a:lumMod val="75000"/>
            </a:schemeClr>
          </a:solidFill>
        </p:spPr>
        <p:txBody>
          <a:bodyPr anchor="t"/>
          <a:lstStyle>
            <a:lvl1pPr marL="0" indent="0">
              <a:buNone/>
              <a:defRPr sz="3200">
                <a:solidFill>
                  <a:schemeClr val="bg1">
                    <a:lumMod val="85000"/>
                    <a:lumOff val="1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115568" y="3549918"/>
            <a:ext cx="3794760" cy="2194037"/>
          </a:xfrm>
        </p:spPr>
        <p:txBody>
          <a:bodyPr anchor="t" anchorCtr="1">
            <a:normAutofit/>
          </a:bodyPr>
          <a:lstStyle>
            <a:lvl1pPr marL="0" indent="0" algn="ctr">
              <a:buNone/>
              <a:defRPr sz="1500">
                <a:solidFill>
                  <a:srgbClr val="FFFFFF"/>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8" name="Date Placeholder 7"/>
          <p:cNvSpPr>
            <a:spLocks noGrp="1"/>
          </p:cNvSpPr>
          <p:nvPr>
            <p:ph type="dt" sz="half" idx="10"/>
          </p:nvPr>
        </p:nvSpPr>
        <p:spPr/>
        <p:txBody>
          <a:bodyPr/>
          <a:lstStyle>
            <a:lvl1pPr>
              <a:defRPr>
                <a:solidFill>
                  <a:srgbClr val="FFFFFF"/>
                </a:solidFill>
                <a:effectLst>
                  <a:outerShdw blurRad="50800" dist="38100" dir="2700000" algn="tl" rotWithShape="0">
                    <a:prstClr val="black">
                      <a:alpha val="43000"/>
                    </a:prstClr>
                  </a:outerShdw>
                </a:effectLst>
              </a:defRPr>
            </a:lvl1pPr>
          </a:lstStyle>
          <a:p>
            <a:fld id="{8DFFAF18-C0ED-4853-BA4B-3BA89EED5B59}" type="datetimeFigureOut">
              <a:rPr lang="en-US" smtClean="0"/>
              <a:t>5/29/2024</a:t>
            </a:fld>
            <a:endParaRPr lang="en-US"/>
          </a:p>
        </p:txBody>
      </p:sp>
      <p:sp>
        <p:nvSpPr>
          <p:cNvPr id="9" name="Footer Placeholder 8"/>
          <p:cNvSpPr>
            <a:spLocks noGrp="1"/>
          </p:cNvSpPr>
          <p:nvPr>
            <p:ph type="ftr" sz="quarter" idx="11"/>
          </p:nvPr>
        </p:nvSpPr>
        <p:spPr>
          <a:xfrm>
            <a:off x="804672" y="6236208"/>
            <a:ext cx="5124797" cy="320040"/>
          </a:xfrm>
        </p:spPr>
        <p:txBody>
          <a:bodyPr/>
          <a:lstStyle>
            <a:lvl1pPr>
              <a:defRPr>
                <a:solidFill>
                  <a:srgbClr val="FFFFFF">
                    <a:alpha val="70000"/>
                  </a:srgbClr>
                </a:solidFill>
              </a:defRPr>
            </a:lvl1pPr>
          </a:lstStyle>
          <a:p>
            <a:endParaRPr lang="en-US"/>
          </a:p>
        </p:txBody>
      </p:sp>
      <p:sp>
        <p:nvSpPr>
          <p:cNvPr id="10" name="Slide Number Placeholder 9"/>
          <p:cNvSpPr>
            <a:spLocks noGrp="1"/>
          </p:cNvSpPr>
          <p:nvPr>
            <p:ph type="sldNum" sz="quarter" idx="12"/>
          </p:nvPr>
        </p:nvSpPr>
        <p:spPr/>
        <p:txBody>
          <a:bodyPr/>
          <a:lstStyle/>
          <a:p>
            <a:fld id="{71FA6B37-484E-4AF6-8A63-1BC0188F5200}" type="slidenum">
              <a:rPr lang="en-US" smtClean="0"/>
              <a:t>‹#›</a:t>
            </a:fld>
            <a:endParaRPr lang="en-US"/>
          </a:p>
        </p:txBody>
      </p:sp>
    </p:spTree>
    <p:extLst>
      <p:ext uri="{BB962C8B-B14F-4D97-AF65-F5344CB8AC3E}">
        <p14:creationId xmlns:p14="http://schemas.microsoft.com/office/powerpoint/2010/main" val="342343625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bwMode="black">
          <a:xfrm>
            <a:off x="2231136" y="964692"/>
            <a:ext cx="7729728" cy="1188720"/>
          </a:xfrm>
          <a:prstGeom prst="rect">
            <a:avLst/>
          </a:prstGeom>
          <a:solidFill>
            <a:srgbClr val="FFFFFF"/>
          </a:solidFill>
          <a:ln w="31750" cap="sq">
            <a:solidFill>
              <a:srgbClr val="404040"/>
            </a:solidFill>
            <a:miter lim="800000"/>
          </a:ln>
        </p:spPr>
        <p:txBody>
          <a:bodyPr vert="horz" lIns="182880" tIns="182880" rIns="182880" bIns="18288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2231136" y="2638044"/>
            <a:ext cx="7729728" cy="310198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821429" y="6238816"/>
            <a:ext cx="2753746" cy="323968"/>
          </a:xfrm>
          <a:prstGeom prst="rect">
            <a:avLst/>
          </a:prstGeom>
        </p:spPr>
        <p:txBody>
          <a:bodyPr vert="horz" lIns="91440" tIns="45720" rIns="91440" bIns="45720" rtlCol="0" anchor="ctr"/>
          <a:lstStyle>
            <a:lvl1pPr algn="r">
              <a:defRPr sz="1050">
                <a:solidFill>
                  <a:schemeClr val="tx1">
                    <a:alpha val="70000"/>
                  </a:schemeClr>
                </a:solidFill>
              </a:defRPr>
            </a:lvl1pPr>
          </a:lstStyle>
          <a:p>
            <a:fld id="{8DFFAF18-C0ED-4853-BA4B-3BA89EED5B59}" type="datetimeFigureOut">
              <a:rPr lang="en-US" smtClean="0"/>
              <a:t>5/29/2024</a:t>
            </a:fld>
            <a:endParaRPr lang="en-US"/>
          </a:p>
        </p:txBody>
      </p:sp>
      <p:sp>
        <p:nvSpPr>
          <p:cNvPr id="5" name="Footer Placeholder 4"/>
          <p:cNvSpPr>
            <a:spLocks noGrp="1"/>
          </p:cNvSpPr>
          <p:nvPr>
            <p:ph type="ftr" sz="quarter" idx="3"/>
          </p:nvPr>
        </p:nvSpPr>
        <p:spPr>
          <a:xfrm>
            <a:off x="1600200" y="6236208"/>
            <a:ext cx="5901189" cy="320040"/>
          </a:xfrm>
          <a:prstGeom prst="rect">
            <a:avLst/>
          </a:prstGeom>
        </p:spPr>
        <p:txBody>
          <a:bodyPr vert="horz" lIns="91440" tIns="45720" rIns="91440" bIns="45720" rtlCol="0" anchor="ctr"/>
          <a:lstStyle>
            <a:lvl1pPr algn="l">
              <a:defRPr sz="1050">
                <a:solidFill>
                  <a:schemeClr val="tx1">
                    <a:alpha val="70000"/>
                  </a:schemeClr>
                </a:solidFill>
              </a:defRPr>
            </a:lvl1pPr>
          </a:lstStyle>
          <a:p>
            <a:endParaRPr lang="en-US"/>
          </a:p>
        </p:txBody>
      </p:sp>
      <p:sp>
        <p:nvSpPr>
          <p:cNvPr id="6" name="Slide Number Placeholder 5"/>
          <p:cNvSpPr>
            <a:spLocks noGrp="1"/>
          </p:cNvSpPr>
          <p:nvPr>
            <p:ph type="sldNum" sz="quarter" idx="4"/>
          </p:nvPr>
        </p:nvSpPr>
        <p:spPr>
          <a:xfrm>
            <a:off x="10758922" y="6217920"/>
            <a:ext cx="365760" cy="365760"/>
          </a:xfrm>
          <a:prstGeom prst="ellipse">
            <a:avLst/>
          </a:prstGeom>
          <a:solidFill>
            <a:srgbClr val="1D1D1D">
              <a:alpha val="70000"/>
            </a:srgbClr>
          </a:solidFill>
        </p:spPr>
        <p:txBody>
          <a:bodyPr vert="horz" lIns="18288" tIns="45720" rIns="18288" bIns="45720" rtlCol="0" anchor="ctr">
            <a:noAutofit/>
          </a:bodyPr>
          <a:lstStyle>
            <a:lvl1pPr algn="ctr">
              <a:defRPr sz="1100" spc="0" baseline="0">
                <a:solidFill>
                  <a:srgbClr val="FFFFFF"/>
                </a:solidFill>
              </a:defRPr>
            </a:lvl1pPr>
          </a:lstStyle>
          <a:p>
            <a:fld id="{71FA6B37-484E-4AF6-8A63-1BC0188F5200}" type="slidenum">
              <a:rPr lang="en-US" smtClean="0"/>
              <a:t>‹#›</a:t>
            </a:fld>
            <a:endParaRPr lang="en-US"/>
          </a:p>
        </p:txBody>
      </p:sp>
    </p:spTree>
    <p:extLst>
      <p:ext uri="{BB962C8B-B14F-4D97-AF65-F5344CB8AC3E}">
        <p14:creationId xmlns:p14="http://schemas.microsoft.com/office/powerpoint/2010/main" val="18275776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73" r:id="rId7"/>
    <p:sldLayoutId id="2147483668" r:id="rId8"/>
    <p:sldLayoutId id="2147483669" r:id="rId9"/>
    <p:sldLayoutId id="2147483670" r:id="rId10"/>
    <p:sldLayoutId id="2147483671" r:id="rId11"/>
  </p:sldLayoutIdLst>
  <p:txStyles>
    <p:titleStyle>
      <a:lvl1pPr algn="ctr" defTabSz="914400" rtl="0" eaLnBrk="1" latinLnBrk="0" hangingPunct="1">
        <a:lnSpc>
          <a:spcPct val="90000"/>
        </a:lnSpc>
        <a:spcBef>
          <a:spcPct val="0"/>
        </a:spcBef>
        <a:buNone/>
        <a:defRPr sz="2800" kern="1200" cap="all" spc="200" baseline="0">
          <a:solidFill>
            <a:srgbClr val="262626"/>
          </a:solidFill>
          <a:latin typeface="+mj-lt"/>
          <a:ea typeface="+mj-ea"/>
          <a:cs typeface="+mj-cs"/>
        </a:defRPr>
      </a:lvl1pPr>
    </p:titleStyle>
    <p:bodyStyle>
      <a:lvl1pPr marL="228600" indent="-228600" algn="l" defTabSz="914400" rtl="0" eaLnBrk="1" latinLnBrk="0" hangingPunct="1">
        <a:lnSpc>
          <a:spcPct val="100000"/>
        </a:lnSpc>
        <a:spcBef>
          <a:spcPts val="1000"/>
        </a:spcBef>
        <a:buClr>
          <a:schemeClr val="accent2"/>
        </a:buClr>
        <a:buFont typeface="Arial" panose="020B0604020202020204" pitchFamily="34" charset="0"/>
        <a:buChar char="•"/>
        <a:defRPr sz="1800" kern="1200">
          <a:solidFill>
            <a:schemeClr val="tx1">
              <a:lumMod val="85000"/>
              <a:lumOff val="15000"/>
            </a:schemeClr>
          </a:solidFill>
          <a:latin typeface="+mn-lt"/>
          <a:ea typeface="+mn-ea"/>
          <a:cs typeface="+mn-cs"/>
        </a:defRPr>
      </a:lvl1pPr>
      <a:lvl2pPr marL="4572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2pPr>
      <a:lvl3pPr marL="6858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3pPr>
      <a:lvl4pPr marL="9144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4pPr>
      <a:lvl5pPr marL="11430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5pPr>
      <a:lvl6pPr marL="131286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6pPr>
      <a:lvl7pPr marL="148431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7pPr>
      <a:lvl8pPr marL="165735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8pPr>
      <a:lvl9pPr marL="1882775"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hyperlink" Target="https://www.youtube.com/watch?v=_H1I-QEENmg&amp;t=354s&amp;pp=ygURZ3JlZyBoYW5sZXkgc2xlZXA%3D" TargetMode="External"/><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0.xml.rels><?xml version="1.0" encoding="UTF-8" standalone="yes"?>
<Relationships xmlns="http://schemas.openxmlformats.org/package/2006/relationships"><Relationship Id="rId3" Type="http://schemas.openxmlformats.org/officeDocument/2006/relationships/hyperlink" Target="mailto:schambers@thesummitcenter.org" TargetMode="External"/><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3.jpeg"/></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
        <p:cNvGrpSpPr/>
        <p:nvPr/>
      </p:nvGrpSpPr>
      <p:grpSpPr>
        <a:xfrm>
          <a:off x="0" y="0"/>
          <a:ext cx="0" cy="0"/>
          <a:chOff x="0" y="0"/>
          <a:chExt cx="0" cy="0"/>
        </a:xfrm>
      </p:grpSpPr>
      <p:pic>
        <p:nvPicPr>
          <p:cNvPr id="5" name="Picture 4" descr="A messy bed with comforter and pillows">
            <a:extLst>
              <a:ext uri="{FF2B5EF4-FFF2-40B4-BE49-F238E27FC236}">
                <a16:creationId xmlns:a16="http://schemas.microsoft.com/office/drawing/2014/main" id="{010CA7A4-EF2F-E19E-8CEF-AFE1C8D0DCD3}"/>
              </a:ext>
            </a:extLst>
          </p:cNvPr>
          <p:cNvPicPr>
            <a:picLocks noChangeAspect="1"/>
          </p:cNvPicPr>
          <p:nvPr/>
        </p:nvPicPr>
        <p:blipFill rotWithShape="1">
          <a:blip r:embed="rId2"/>
          <a:srcRect t="24567" b="19042"/>
          <a:stretch/>
        </p:blipFill>
        <p:spPr>
          <a:xfrm>
            <a:off x="20" y="10"/>
            <a:ext cx="12191980" cy="4571990"/>
          </a:xfrm>
          <a:prstGeom prst="rect">
            <a:avLst/>
          </a:prstGeom>
        </p:spPr>
      </p:pic>
      <p:sp>
        <p:nvSpPr>
          <p:cNvPr id="2" name="Title 1">
            <a:extLst>
              <a:ext uri="{FF2B5EF4-FFF2-40B4-BE49-F238E27FC236}">
                <a16:creationId xmlns:a16="http://schemas.microsoft.com/office/drawing/2014/main" id="{52C0EAAF-4D2C-423A-D6CB-6E0CC84A0511}"/>
              </a:ext>
            </a:extLst>
          </p:cNvPr>
          <p:cNvSpPr>
            <a:spLocks noGrp="1"/>
          </p:cNvSpPr>
          <p:nvPr>
            <p:ph type="ctrTitle"/>
          </p:nvPr>
        </p:nvSpPr>
        <p:spPr>
          <a:xfrm>
            <a:off x="1600200" y="3753529"/>
            <a:ext cx="8991600" cy="1645759"/>
          </a:xfrm>
        </p:spPr>
        <p:txBody>
          <a:bodyPr>
            <a:normAutofit/>
          </a:bodyPr>
          <a:lstStyle/>
          <a:p>
            <a:r>
              <a:rPr lang="en-US" dirty="0"/>
              <a:t>Sleep Basics</a:t>
            </a:r>
          </a:p>
        </p:txBody>
      </p:sp>
      <p:sp>
        <p:nvSpPr>
          <p:cNvPr id="3" name="Subtitle 2">
            <a:extLst>
              <a:ext uri="{FF2B5EF4-FFF2-40B4-BE49-F238E27FC236}">
                <a16:creationId xmlns:a16="http://schemas.microsoft.com/office/drawing/2014/main" id="{C81B02D0-0C90-C1C6-4B49-8587A09B3A20}"/>
              </a:ext>
            </a:extLst>
          </p:cNvPr>
          <p:cNvSpPr>
            <a:spLocks noGrp="1"/>
          </p:cNvSpPr>
          <p:nvPr>
            <p:ph type="subTitle" idx="1"/>
          </p:nvPr>
        </p:nvSpPr>
        <p:spPr>
          <a:xfrm>
            <a:off x="2695194" y="5704731"/>
            <a:ext cx="6801612" cy="513189"/>
          </a:xfrm>
        </p:spPr>
        <p:txBody>
          <a:bodyPr>
            <a:normAutofit/>
          </a:bodyPr>
          <a:lstStyle/>
          <a:p>
            <a:r>
              <a:rPr lang="en-US" dirty="0"/>
              <a:t>Presented by Stacey Chambers, </a:t>
            </a:r>
            <a:r>
              <a:rPr lang="en-US" dirty="0" err="1"/>
              <a:t>MSEd</a:t>
            </a:r>
            <a:r>
              <a:rPr lang="en-US" dirty="0"/>
              <a:t>. BCBA</a:t>
            </a:r>
          </a:p>
        </p:txBody>
      </p:sp>
    </p:spTree>
    <p:extLst>
      <p:ext uri="{BB962C8B-B14F-4D97-AF65-F5344CB8AC3E}">
        <p14:creationId xmlns:p14="http://schemas.microsoft.com/office/powerpoint/2010/main" val="240092927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Why You Fall Asleep: Harnessing Sleep Drive for a Better Bedtime">
            <a:extLst>
              <a:ext uri="{FF2B5EF4-FFF2-40B4-BE49-F238E27FC236}">
                <a16:creationId xmlns:a16="http://schemas.microsoft.com/office/drawing/2014/main" id="{F8E59816-BF36-9BD2-64AC-FE068790524B}"/>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233" t="2171" r="233" b="17829"/>
          <a:stretch/>
        </p:blipFill>
        <p:spPr bwMode="auto">
          <a:xfrm>
            <a:off x="1036674" y="393404"/>
            <a:ext cx="10118651" cy="607119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672719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3EEA2B-F8B1-573E-4344-119FE3237B84}"/>
              </a:ext>
            </a:extLst>
          </p:cNvPr>
          <p:cNvSpPr>
            <a:spLocks noGrp="1"/>
          </p:cNvSpPr>
          <p:nvPr>
            <p:ph type="title"/>
          </p:nvPr>
        </p:nvSpPr>
        <p:spPr/>
        <p:txBody>
          <a:bodyPr/>
          <a:lstStyle/>
          <a:p>
            <a:r>
              <a:rPr lang="en-US" dirty="0"/>
              <a:t>Stopping point</a:t>
            </a:r>
          </a:p>
        </p:txBody>
      </p:sp>
      <p:sp>
        <p:nvSpPr>
          <p:cNvPr id="3" name="Text Placeholder 2">
            <a:extLst>
              <a:ext uri="{FF2B5EF4-FFF2-40B4-BE49-F238E27FC236}">
                <a16:creationId xmlns:a16="http://schemas.microsoft.com/office/drawing/2014/main" id="{481CDF29-2ED4-93A0-156D-9A59C1FD7B33}"/>
              </a:ext>
            </a:extLst>
          </p:cNvPr>
          <p:cNvSpPr>
            <a:spLocks noGrp="1"/>
          </p:cNvSpPr>
          <p:nvPr>
            <p:ph type="body" idx="1"/>
          </p:nvPr>
        </p:nvSpPr>
        <p:spPr>
          <a:xfrm>
            <a:off x="1600200" y="4352464"/>
            <a:ext cx="8991600" cy="1645920"/>
          </a:xfrm>
        </p:spPr>
        <p:txBody>
          <a:bodyPr>
            <a:normAutofit/>
          </a:bodyPr>
          <a:lstStyle/>
          <a:p>
            <a:pPr algn="ctr"/>
            <a:r>
              <a:rPr lang="en-US" sz="3200" dirty="0"/>
              <a:t>Are there changes that could be made to the sleep schedule that might alleviate some of the difficulties?</a:t>
            </a:r>
          </a:p>
        </p:txBody>
      </p:sp>
    </p:spTree>
    <p:extLst>
      <p:ext uri="{BB962C8B-B14F-4D97-AF65-F5344CB8AC3E}">
        <p14:creationId xmlns:p14="http://schemas.microsoft.com/office/powerpoint/2010/main" val="284634137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6981E6A2-4656-4CFE-9BF4-39D81EE2CA9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096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Gill Sans MT" panose="020B0502020104020203"/>
              <a:ea typeface="+mn-ea"/>
              <a:cs typeface="+mn-cs"/>
            </a:endParaRPr>
          </a:p>
        </p:txBody>
      </p:sp>
      <p:sp>
        <p:nvSpPr>
          <p:cNvPr id="2" name="Title 1">
            <a:extLst>
              <a:ext uri="{FF2B5EF4-FFF2-40B4-BE49-F238E27FC236}">
                <a16:creationId xmlns:a16="http://schemas.microsoft.com/office/drawing/2014/main" id="{9246ADB3-9009-CEC3-91DB-7DF1E550E136}"/>
              </a:ext>
            </a:extLst>
          </p:cNvPr>
          <p:cNvSpPr>
            <a:spLocks noGrp="1"/>
          </p:cNvSpPr>
          <p:nvPr>
            <p:ph type="title"/>
          </p:nvPr>
        </p:nvSpPr>
        <p:spPr>
          <a:xfrm>
            <a:off x="804672" y="2594153"/>
            <a:ext cx="4486656" cy="1231106"/>
          </a:xfrm>
          <a:noFill/>
          <a:ln>
            <a:solidFill>
              <a:schemeClr val="tx1"/>
            </a:solidFill>
          </a:ln>
        </p:spPr>
        <p:txBody>
          <a:bodyPr vert="horz" lIns="274320" tIns="182880" rIns="274320" bIns="182880" rtlCol="0" anchor="ctr" anchorCtr="1">
            <a:normAutofit/>
          </a:bodyPr>
          <a:lstStyle/>
          <a:p>
            <a:r>
              <a:rPr lang="en-US" sz="2500">
                <a:solidFill>
                  <a:schemeClr val="tx1"/>
                </a:solidFill>
              </a:rPr>
              <a:t>Create a consistent</a:t>
            </a:r>
            <a:br>
              <a:rPr lang="en-US" sz="2500">
                <a:solidFill>
                  <a:schemeClr val="tx1"/>
                </a:solidFill>
              </a:rPr>
            </a:br>
            <a:r>
              <a:rPr lang="en-US" sz="2500">
                <a:solidFill>
                  <a:schemeClr val="tx1"/>
                </a:solidFill>
              </a:rPr>
              <a:t>Runway to Bedtime</a:t>
            </a:r>
          </a:p>
        </p:txBody>
      </p:sp>
      <p:pic>
        <p:nvPicPr>
          <p:cNvPr id="6" name="Picture 5" descr="Black and white finish line">
            <a:extLst>
              <a:ext uri="{FF2B5EF4-FFF2-40B4-BE49-F238E27FC236}">
                <a16:creationId xmlns:a16="http://schemas.microsoft.com/office/drawing/2014/main" id="{29D18286-9365-0550-C97A-7B470F732862}"/>
              </a:ext>
            </a:extLst>
          </p:cNvPr>
          <p:cNvPicPr>
            <a:picLocks noChangeAspect="1"/>
          </p:cNvPicPr>
          <p:nvPr/>
        </p:nvPicPr>
        <p:blipFill rotWithShape="1">
          <a:blip r:embed="rId3"/>
          <a:srcRect l="21011" r="19878"/>
          <a:stretch/>
        </p:blipFill>
        <p:spPr>
          <a:xfrm>
            <a:off x="6096000" y="10"/>
            <a:ext cx="6095999" cy="6857990"/>
          </a:xfrm>
          <a:prstGeom prst="rect">
            <a:avLst/>
          </a:prstGeom>
        </p:spPr>
      </p:pic>
    </p:spTree>
    <p:extLst>
      <p:ext uri="{BB962C8B-B14F-4D97-AF65-F5344CB8AC3E}">
        <p14:creationId xmlns:p14="http://schemas.microsoft.com/office/powerpoint/2010/main" val="1741095569"/>
      </p:ext>
    </p:extLst>
  </p:cSld>
  <p:clrMapOvr>
    <a:overrideClrMapping bg1="dk1" tx1="lt1" bg2="dk2" tx2="lt2" accent1="accent1" accent2="accent2" accent3="accent3" accent4="accent4" accent5="accent5" accent6="accent6" hlink="hlink" folHlink="folHlink"/>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C1E768-F49D-A8E0-D318-B897AA102744}"/>
              </a:ext>
            </a:extLst>
          </p:cNvPr>
          <p:cNvSpPr>
            <a:spLocks noGrp="1"/>
          </p:cNvSpPr>
          <p:nvPr>
            <p:ph type="title"/>
          </p:nvPr>
        </p:nvSpPr>
        <p:spPr>
          <a:xfrm>
            <a:off x="808073" y="964692"/>
            <a:ext cx="10483703" cy="1188720"/>
          </a:xfrm>
        </p:spPr>
        <p:txBody>
          <a:bodyPr/>
          <a:lstStyle/>
          <a:p>
            <a:r>
              <a:rPr lang="en-US" dirty="0"/>
              <a:t>Key elements of a Good Evening routine</a:t>
            </a:r>
          </a:p>
        </p:txBody>
      </p:sp>
      <p:sp>
        <p:nvSpPr>
          <p:cNvPr id="3" name="Content Placeholder 2">
            <a:extLst>
              <a:ext uri="{FF2B5EF4-FFF2-40B4-BE49-F238E27FC236}">
                <a16:creationId xmlns:a16="http://schemas.microsoft.com/office/drawing/2014/main" id="{8A1AD114-DAC8-93C0-1ADC-15527C197EF9}"/>
              </a:ext>
            </a:extLst>
          </p:cNvPr>
          <p:cNvSpPr>
            <a:spLocks noGrp="1"/>
          </p:cNvSpPr>
          <p:nvPr>
            <p:ph idx="1"/>
          </p:nvPr>
        </p:nvSpPr>
        <p:spPr>
          <a:xfrm>
            <a:off x="808073" y="2638043"/>
            <a:ext cx="10483703" cy="3577019"/>
          </a:xfrm>
        </p:spPr>
        <p:txBody>
          <a:bodyPr>
            <a:normAutofit/>
          </a:bodyPr>
          <a:lstStyle/>
          <a:p>
            <a:r>
              <a:rPr lang="en-US" sz="2800" dirty="0"/>
              <a:t>CONSISTENCY</a:t>
            </a:r>
          </a:p>
          <a:p>
            <a:r>
              <a:rPr lang="en-US" sz="2800" dirty="0"/>
              <a:t>Anchor routine with mealtimes</a:t>
            </a:r>
          </a:p>
          <a:p>
            <a:pPr lvl="2"/>
            <a:r>
              <a:rPr lang="en-US" sz="2600" dirty="0"/>
              <a:t>Limit intake of liquids and sugary food beginning 2 hours before bedtime.</a:t>
            </a:r>
          </a:p>
          <a:p>
            <a:r>
              <a:rPr lang="en-US" sz="2800" dirty="0"/>
              <a:t>Avoid high intensity physical activity in the evening</a:t>
            </a:r>
          </a:p>
          <a:p>
            <a:r>
              <a:rPr lang="en-US" sz="2800" dirty="0"/>
              <a:t>Give shower/bath early in the evening</a:t>
            </a:r>
          </a:p>
        </p:txBody>
      </p:sp>
    </p:spTree>
    <p:extLst>
      <p:ext uri="{BB962C8B-B14F-4D97-AF65-F5344CB8AC3E}">
        <p14:creationId xmlns:p14="http://schemas.microsoft.com/office/powerpoint/2010/main" val="196221851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3EEA2B-F8B1-573E-4344-119FE3237B84}"/>
              </a:ext>
            </a:extLst>
          </p:cNvPr>
          <p:cNvSpPr>
            <a:spLocks noGrp="1"/>
          </p:cNvSpPr>
          <p:nvPr>
            <p:ph type="title"/>
          </p:nvPr>
        </p:nvSpPr>
        <p:spPr/>
        <p:txBody>
          <a:bodyPr/>
          <a:lstStyle/>
          <a:p>
            <a:r>
              <a:rPr lang="en-US" dirty="0"/>
              <a:t>Stopping point</a:t>
            </a:r>
          </a:p>
        </p:txBody>
      </p:sp>
      <p:sp>
        <p:nvSpPr>
          <p:cNvPr id="3" name="Text Placeholder 2">
            <a:extLst>
              <a:ext uri="{FF2B5EF4-FFF2-40B4-BE49-F238E27FC236}">
                <a16:creationId xmlns:a16="http://schemas.microsoft.com/office/drawing/2014/main" id="{481CDF29-2ED4-93A0-156D-9A59C1FD7B33}"/>
              </a:ext>
            </a:extLst>
          </p:cNvPr>
          <p:cNvSpPr>
            <a:spLocks noGrp="1"/>
          </p:cNvSpPr>
          <p:nvPr>
            <p:ph type="body" idx="1"/>
          </p:nvPr>
        </p:nvSpPr>
        <p:spPr>
          <a:xfrm>
            <a:off x="1600200" y="4352464"/>
            <a:ext cx="8991600" cy="1645920"/>
          </a:xfrm>
        </p:spPr>
        <p:txBody>
          <a:bodyPr>
            <a:normAutofit/>
          </a:bodyPr>
          <a:lstStyle/>
          <a:p>
            <a:pPr algn="ctr"/>
            <a:r>
              <a:rPr lang="en-US" sz="3200" dirty="0"/>
              <a:t>Are there changes that could be made to your child’s runway to bedtime?</a:t>
            </a:r>
          </a:p>
        </p:txBody>
      </p:sp>
    </p:spTree>
    <p:extLst>
      <p:ext uri="{BB962C8B-B14F-4D97-AF65-F5344CB8AC3E}">
        <p14:creationId xmlns:p14="http://schemas.microsoft.com/office/powerpoint/2010/main" val="223698846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71CD13-5C32-8217-3D10-07661F39F88E}"/>
              </a:ext>
            </a:extLst>
          </p:cNvPr>
          <p:cNvSpPr>
            <a:spLocks noGrp="1"/>
          </p:cNvSpPr>
          <p:nvPr>
            <p:ph type="title"/>
          </p:nvPr>
        </p:nvSpPr>
        <p:spPr/>
        <p:txBody>
          <a:bodyPr/>
          <a:lstStyle/>
          <a:p>
            <a:r>
              <a:rPr lang="en-US" dirty="0"/>
              <a:t>Falling Asleep</a:t>
            </a:r>
          </a:p>
        </p:txBody>
      </p:sp>
      <p:sp>
        <p:nvSpPr>
          <p:cNvPr id="3" name="Content Placeholder 2">
            <a:extLst>
              <a:ext uri="{FF2B5EF4-FFF2-40B4-BE49-F238E27FC236}">
                <a16:creationId xmlns:a16="http://schemas.microsoft.com/office/drawing/2014/main" id="{20C13252-162A-843F-4F56-A5282071C655}"/>
              </a:ext>
            </a:extLst>
          </p:cNvPr>
          <p:cNvSpPr>
            <a:spLocks noGrp="1"/>
          </p:cNvSpPr>
          <p:nvPr>
            <p:ph idx="1"/>
          </p:nvPr>
        </p:nvSpPr>
        <p:spPr>
          <a:xfrm>
            <a:off x="980888" y="2584881"/>
            <a:ext cx="10230223" cy="3582003"/>
          </a:xfrm>
        </p:spPr>
        <p:txBody>
          <a:bodyPr/>
          <a:lstStyle/>
          <a:p>
            <a:pPr marL="0" indent="0" algn="ctr">
              <a:buNone/>
            </a:pPr>
            <a:r>
              <a:rPr lang="en-US" sz="2400" dirty="0"/>
              <a:t>Sleep Latency = The time it takes to fall asleep once your head hits the pillow.</a:t>
            </a:r>
          </a:p>
          <a:p>
            <a:pPr marL="0" indent="0" algn="ctr">
              <a:buNone/>
            </a:pPr>
            <a:endParaRPr lang="en-US" sz="2400" dirty="0"/>
          </a:p>
          <a:p>
            <a:pPr marL="0" indent="0" algn="ctr">
              <a:buNone/>
            </a:pPr>
            <a:r>
              <a:rPr lang="en-US" sz="2400" dirty="0"/>
              <a:t>It should only take 2-3 minutes to fall asleep.</a:t>
            </a:r>
          </a:p>
          <a:p>
            <a:pPr marL="0" indent="0" algn="ctr">
              <a:buNone/>
            </a:pPr>
            <a:endParaRPr lang="en-US" sz="2400" dirty="0"/>
          </a:p>
          <a:p>
            <a:pPr marL="0" indent="0" algn="ctr">
              <a:buNone/>
            </a:pPr>
            <a:r>
              <a:rPr lang="en-US" sz="2400" dirty="0"/>
              <a:t>“The ability to fall asleep quickly is a skill.”</a:t>
            </a:r>
          </a:p>
          <a:p>
            <a:pPr marL="0" indent="0" algn="ctr">
              <a:buNone/>
            </a:pPr>
            <a:endParaRPr lang="en-US" dirty="0"/>
          </a:p>
          <a:p>
            <a:pPr marL="0" indent="0" algn="ctr">
              <a:buNone/>
            </a:pPr>
            <a:endParaRPr lang="en-US" dirty="0"/>
          </a:p>
          <a:p>
            <a:pPr marL="0" indent="0" algn="ctr">
              <a:buNone/>
            </a:pPr>
            <a:endParaRPr lang="en-US" dirty="0"/>
          </a:p>
          <a:p>
            <a:pPr marL="0" indent="0" algn="ctr">
              <a:buNone/>
            </a:pPr>
            <a:endParaRPr lang="en-US" dirty="0"/>
          </a:p>
        </p:txBody>
      </p:sp>
    </p:spTree>
    <p:extLst>
      <p:ext uri="{BB962C8B-B14F-4D97-AF65-F5344CB8AC3E}">
        <p14:creationId xmlns:p14="http://schemas.microsoft.com/office/powerpoint/2010/main" val="61635842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165BE7-B238-36A5-9459-5FD30F331479}"/>
              </a:ext>
            </a:extLst>
          </p:cNvPr>
          <p:cNvSpPr>
            <a:spLocks noGrp="1"/>
          </p:cNvSpPr>
          <p:nvPr>
            <p:ph type="title"/>
          </p:nvPr>
        </p:nvSpPr>
        <p:spPr>
          <a:xfrm>
            <a:off x="2231136" y="510363"/>
            <a:ext cx="7729728" cy="1188720"/>
          </a:xfrm>
        </p:spPr>
        <p:txBody>
          <a:bodyPr/>
          <a:lstStyle/>
          <a:p>
            <a:r>
              <a:rPr lang="en-US" dirty="0"/>
              <a:t>Does your child have </a:t>
            </a:r>
            <a:br>
              <a:rPr lang="en-US" dirty="0"/>
            </a:br>
            <a:r>
              <a:rPr lang="en-US" dirty="0"/>
              <a:t>sleep dependencies?</a:t>
            </a:r>
          </a:p>
        </p:txBody>
      </p:sp>
      <p:sp>
        <p:nvSpPr>
          <p:cNvPr id="3" name="Content Placeholder 2">
            <a:extLst>
              <a:ext uri="{FF2B5EF4-FFF2-40B4-BE49-F238E27FC236}">
                <a16:creationId xmlns:a16="http://schemas.microsoft.com/office/drawing/2014/main" id="{19BB36B5-3726-59FF-266C-92162D77BFFD}"/>
              </a:ext>
            </a:extLst>
          </p:cNvPr>
          <p:cNvSpPr>
            <a:spLocks noGrp="1"/>
          </p:cNvSpPr>
          <p:nvPr>
            <p:ph idx="1"/>
          </p:nvPr>
        </p:nvSpPr>
        <p:spPr>
          <a:xfrm>
            <a:off x="3243391" y="2041452"/>
            <a:ext cx="5705218" cy="4614530"/>
          </a:xfrm>
        </p:spPr>
        <p:txBody>
          <a:bodyPr>
            <a:normAutofit fontScale="92500" lnSpcReduction="10000"/>
          </a:bodyPr>
          <a:lstStyle/>
          <a:p>
            <a:pPr marL="0" indent="0">
              <a:buNone/>
            </a:pPr>
            <a:r>
              <a:rPr lang="en-US" sz="2800" dirty="0"/>
              <a:t>Sleep Dependencies </a:t>
            </a:r>
          </a:p>
          <a:p>
            <a:r>
              <a:rPr lang="en-US" sz="2800" dirty="0"/>
              <a:t>Parents</a:t>
            </a:r>
          </a:p>
          <a:p>
            <a:r>
              <a:rPr lang="en-US" sz="2800" dirty="0"/>
              <a:t>Screens</a:t>
            </a:r>
          </a:p>
          <a:p>
            <a:r>
              <a:rPr lang="en-US" sz="2800" dirty="0"/>
              <a:t>Bottles / Full Stomach </a:t>
            </a:r>
          </a:p>
          <a:p>
            <a:r>
              <a:rPr lang="en-US" sz="2800" dirty="0"/>
              <a:t>Pacifiers</a:t>
            </a:r>
          </a:p>
          <a:p>
            <a:r>
              <a:rPr lang="en-US" sz="2800" dirty="0"/>
              <a:t>Substances</a:t>
            </a:r>
          </a:p>
          <a:p>
            <a:r>
              <a:rPr lang="en-US" sz="2800" dirty="0"/>
              <a:t>Lights </a:t>
            </a:r>
          </a:p>
          <a:p>
            <a:r>
              <a:rPr lang="en-US" sz="2800" dirty="0"/>
              <a:t>Music</a:t>
            </a:r>
          </a:p>
          <a:p>
            <a:r>
              <a:rPr lang="en-US" sz="2800" dirty="0"/>
              <a:t>…</a:t>
            </a:r>
          </a:p>
          <a:p>
            <a:endParaRPr lang="en-US" dirty="0"/>
          </a:p>
        </p:txBody>
      </p:sp>
    </p:spTree>
    <p:extLst>
      <p:ext uri="{BB962C8B-B14F-4D97-AF65-F5344CB8AC3E}">
        <p14:creationId xmlns:p14="http://schemas.microsoft.com/office/powerpoint/2010/main" val="177480684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3EEA2B-F8B1-573E-4344-119FE3237B84}"/>
              </a:ext>
            </a:extLst>
          </p:cNvPr>
          <p:cNvSpPr>
            <a:spLocks noGrp="1"/>
          </p:cNvSpPr>
          <p:nvPr>
            <p:ph type="title"/>
          </p:nvPr>
        </p:nvSpPr>
        <p:spPr/>
        <p:txBody>
          <a:bodyPr/>
          <a:lstStyle/>
          <a:p>
            <a:r>
              <a:rPr lang="en-US" dirty="0"/>
              <a:t>Stopping point</a:t>
            </a:r>
          </a:p>
        </p:txBody>
      </p:sp>
      <p:sp>
        <p:nvSpPr>
          <p:cNvPr id="3" name="Text Placeholder 2">
            <a:extLst>
              <a:ext uri="{FF2B5EF4-FFF2-40B4-BE49-F238E27FC236}">
                <a16:creationId xmlns:a16="http://schemas.microsoft.com/office/drawing/2014/main" id="{481CDF29-2ED4-93A0-156D-9A59C1FD7B33}"/>
              </a:ext>
            </a:extLst>
          </p:cNvPr>
          <p:cNvSpPr>
            <a:spLocks noGrp="1"/>
          </p:cNvSpPr>
          <p:nvPr>
            <p:ph type="body" idx="1"/>
          </p:nvPr>
        </p:nvSpPr>
        <p:spPr>
          <a:xfrm>
            <a:off x="1600200" y="4352464"/>
            <a:ext cx="8991600" cy="1645920"/>
          </a:xfrm>
        </p:spPr>
        <p:txBody>
          <a:bodyPr>
            <a:normAutofit/>
          </a:bodyPr>
          <a:lstStyle/>
          <a:p>
            <a:pPr algn="ctr"/>
            <a:r>
              <a:rPr lang="en-US" sz="3200" dirty="0"/>
              <a:t>Are there sleep dependencies you could fade?</a:t>
            </a:r>
          </a:p>
        </p:txBody>
      </p:sp>
    </p:spTree>
    <p:extLst>
      <p:ext uri="{BB962C8B-B14F-4D97-AF65-F5344CB8AC3E}">
        <p14:creationId xmlns:p14="http://schemas.microsoft.com/office/powerpoint/2010/main" val="165186081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2AEFFFF2-9EB4-4B6C-B9F8-2BA3EF89A21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3070172"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Rectangle 9">
            <a:extLst>
              <a:ext uri="{FF2B5EF4-FFF2-40B4-BE49-F238E27FC236}">
                <a16:creationId xmlns:a16="http://schemas.microsoft.com/office/drawing/2014/main" id="{0D65299F-028F-4AFC-B46A-8DB33E20FE4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70172" y="0"/>
            <a:ext cx="9121828"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BAC87F6E-526A-49B5-995D-42DB656594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17423" y="1443035"/>
            <a:ext cx="3971932" cy="3971930"/>
          </a:xfrm>
          <a:prstGeom prst="ellipse">
            <a:avLst/>
          </a:prstGeom>
          <a:solidFill>
            <a:srgbClr val="FFFFFF"/>
          </a:solidFill>
          <a:ln w="3175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9CB1DF2-15E7-76B1-1F04-0E03E344130B}"/>
              </a:ext>
            </a:extLst>
          </p:cNvPr>
          <p:cNvSpPr>
            <a:spLocks noGrp="1"/>
          </p:cNvSpPr>
          <p:nvPr>
            <p:ph type="title"/>
          </p:nvPr>
        </p:nvSpPr>
        <p:spPr>
          <a:xfrm>
            <a:off x="1279609" y="1586484"/>
            <a:ext cx="3666296" cy="3685032"/>
          </a:xfrm>
          <a:prstGeom prst="ellipse">
            <a:avLst/>
          </a:prstGeom>
          <a:solidFill>
            <a:schemeClr val="accent2">
              <a:lumMod val="75000"/>
            </a:schemeClr>
          </a:solidFill>
          <a:ln>
            <a:noFill/>
          </a:ln>
        </p:spPr>
        <p:txBody>
          <a:bodyPr>
            <a:normAutofit/>
          </a:bodyPr>
          <a:lstStyle/>
          <a:p>
            <a:r>
              <a:rPr lang="en-US" sz="2500" dirty="0">
                <a:solidFill>
                  <a:srgbClr val="FFFFFF"/>
                </a:solidFill>
              </a:rPr>
              <a:t>Additional</a:t>
            </a:r>
            <a:br>
              <a:rPr lang="en-US" sz="2500" dirty="0">
                <a:solidFill>
                  <a:srgbClr val="FFFFFF"/>
                </a:solidFill>
              </a:rPr>
            </a:br>
            <a:r>
              <a:rPr lang="en-US" sz="2500" dirty="0">
                <a:solidFill>
                  <a:srgbClr val="FFFFFF"/>
                </a:solidFill>
              </a:rPr>
              <a:t>resources </a:t>
            </a:r>
          </a:p>
        </p:txBody>
      </p:sp>
      <p:sp>
        <p:nvSpPr>
          <p:cNvPr id="3" name="Content Placeholder 2">
            <a:extLst>
              <a:ext uri="{FF2B5EF4-FFF2-40B4-BE49-F238E27FC236}">
                <a16:creationId xmlns:a16="http://schemas.microsoft.com/office/drawing/2014/main" id="{FF2D5E7A-37D9-56FE-7C8C-39CD05DE897F}"/>
              </a:ext>
            </a:extLst>
          </p:cNvPr>
          <p:cNvSpPr>
            <a:spLocks noGrp="1"/>
          </p:cNvSpPr>
          <p:nvPr>
            <p:ph idx="1"/>
          </p:nvPr>
        </p:nvSpPr>
        <p:spPr>
          <a:xfrm>
            <a:off x="5591695" y="1402080"/>
            <a:ext cx="5320696" cy="4053840"/>
          </a:xfrm>
        </p:spPr>
        <p:txBody>
          <a:bodyPr anchor="ctr">
            <a:normAutofit/>
          </a:bodyPr>
          <a:lstStyle/>
          <a:p>
            <a:pPr marL="0" indent="0">
              <a:buNone/>
            </a:pPr>
            <a:r>
              <a:rPr lang="en-US" u="sng" dirty="0"/>
              <a:t>It’s Never Too Late to Sleep Train </a:t>
            </a:r>
            <a:r>
              <a:rPr lang="en-US" dirty="0"/>
              <a:t>by Dr. Craig </a:t>
            </a:r>
            <a:r>
              <a:rPr lang="en-US" dirty="0" err="1"/>
              <a:t>Canapari</a:t>
            </a:r>
            <a:endParaRPr lang="en-US" dirty="0"/>
          </a:p>
          <a:p>
            <a:pPr marL="0" indent="0">
              <a:buNone/>
            </a:pPr>
            <a:endParaRPr lang="en-US" dirty="0"/>
          </a:p>
          <a:p>
            <a:pPr marL="0" indent="0">
              <a:buNone/>
            </a:pPr>
            <a:r>
              <a:rPr lang="en-US" u="sng" dirty="0"/>
              <a:t>Sleep Better </a:t>
            </a:r>
            <a:r>
              <a:rPr lang="en-US" dirty="0"/>
              <a:t>by V. Mark Durand</a:t>
            </a:r>
          </a:p>
          <a:p>
            <a:pPr marL="0" indent="0">
              <a:buNone/>
            </a:pPr>
            <a:endParaRPr lang="en-US" dirty="0"/>
          </a:p>
          <a:p>
            <a:pPr marL="0" indent="0">
              <a:buNone/>
            </a:pPr>
            <a:r>
              <a:rPr lang="en-US" dirty="0"/>
              <a:t>Greg Hanley’s Presentation “Understanding and Treating Sleep Problems of Children with Autism”</a:t>
            </a:r>
          </a:p>
          <a:p>
            <a:pPr marL="0" indent="0">
              <a:buNone/>
            </a:pPr>
            <a:r>
              <a:rPr lang="en-US" dirty="0">
                <a:hlinkClick r:id="rId3"/>
              </a:rPr>
              <a:t>https://www.youtube.com/watch?v=_H1I-QEENmg&amp;t=354s&amp;pp=ygURZ3JlZyBoYW5sZXkgc2xlZXA%3D</a:t>
            </a:r>
            <a:endParaRPr lang="en-US" dirty="0"/>
          </a:p>
          <a:p>
            <a:pPr marL="0" indent="0">
              <a:buNone/>
            </a:pPr>
            <a:endParaRPr lang="en-US" dirty="0"/>
          </a:p>
        </p:txBody>
      </p:sp>
    </p:spTree>
    <p:extLst>
      <p:ext uri="{BB962C8B-B14F-4D97-AF65-F5344CB8AC3E}">
        <p14:creationId xmlns:p14="http://schemas.microsoft.com/office/powerpoint/2010/main" val="133764212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CC4E11-143F-6511-3812-63487BD5996B}"/>
              </a:ext>
            </a:extLst>
          </p:cNvPr>
          <p:cNvSpPr>
            <a:spLocks noGrp="1"/>
          </p:cNvSpPr>
          <p:nvPr>
            <p:ph type="title"/>
          </p:nvPr>
        </p:nvSpPr>
        <p:spPr>
          <a:xfrm>
            <a:off x="5458969" y="2386744"/>
            <a:ext cx="5928358" cy="1645920"/>
          </a:xfrm>
        </p:spPr>
        <p:txBody>
          <a:bodyPr vert="horz" lIns="274320" tIns="182880" rIns="274320" bIns="182880" rtlCol="0" anchor="ctr" anchorCtr="1">
            <a:normAutofit/>
          </a:bodyPr>
          <a:lstStyle/>
          <a:p>
            <a:r>
              <a:rPr lang="en-US" sz="3800"/>
              <a:t>Questions</a:t>
            </a:r>
          </a:p>
        </p:txBody>
      </p:sp>
      <p:pic>
        <p:nvPicPr>
          <p:cNvPr id="4" name="Picture 3" descr="3D black question marks with one yellow question mark">
            <a:extLst>
              <a:ext uri="{FF2B5EF4-FFF2-40B4-BE49-F238E27FC236}">
                <a16:creationId xmlns:a16="http://schemas.microsoft.com/office/drawing/2014/main" id="{E6A6C788-6BD9-2E6E-7C81-6A2BFD1E4E68}"/>
              </a:ext>
            </a:extLst>
          </p:cNvPr>
          <p:cNvPicPr>
            <a:picLocks noChangeAspect="1"/>
          </p:cNvPicPr>
          <p:nvPr/>
        </p:nvPicPr>
        <p:blipFill rotWithShape="1">
          <a:blip r:embed="rId2"/>
          <a:srcRect l="49048" r="26181" b="1"/>
          <a:stretch/>
        </p:blipFill>
        <p:spPr>
          <a:xfrm>
            <a:off x="20" y="10"/>
            <a:ext cx="4654277" cy="6857990"/>
          </a:xfrm>
          <a:prstGeom prst="rect">
            <a:avLst/>
          </a:prstGeom>
        </p:spPr>
      </p:pic>
    </p:spTree>
    <p:extLst>
      <p:ext uri="{BB962C8B-B14F-4D97-AF65-F5344CB8AC3E}">
        <p14:creationId xmlns:p14="http://schemas.microsoft.com/office/powerpoint/2010/main" val="40885879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014558-781E-5E3D-C538-A0B15C5ECC0A}"/>
              </a:ext>
            </a:extLst>
          </p:cNvPr>
          <p:cNvSpPr>
            <a:spLocks noGrp="1"/>
          </p:cNvSpPr>
          <p:nvPr>
            <p:ph type="title"/>
          </p:nvPr>
        </p:nvSpPr>
        <p:spPr>
          <a:xfrm>
            <a:off x="2231136" y="964692"/>
            <a:ext cx="7729728" cy="1188720"/>
          </a:xfrm>
        </p:spPr>
        <p:txBody>
          <a:bodyPr>
            <a:normAutofit/>
          </a:bodyPr>
          <a:lstStyle/>
          <a:p>
            <a:r>
              <a:rPr lang="en-US" dirty="0"/>
              <a:t>Learning Objectives</a:t>
            </a:r>
          </a:p>
        </p:txBody>
      </p:sp>
      <p:graphicFrame>
        <p:nvGraphicFramePr>
          <p:cNvPr id="6" name="Content Placeholder 2">
            <a:extLst>
              <a:ext uri="{FF2B5EF4-FFF2-40B4-BE49-F238E27FC236}">
                <a16:creationId xmlns:a16="http://schemas.microsoft.com/office/drawing/2014/main" id="{EF1A573D-C892-44C2-B619-8E1219CC631F}"/>
              </a:ext>
            </a:extLst>
          </p:cNvPr>
          <p:cNvGraphicFramePr>
            <a:graphicFrameLocks noGrp="1"/>
          </p:cNvGraphicFramePr>
          <p:nvPr>
            <p:ph idx="1"/>
            <p:extLst>
              <p:ext uri="{D42A27DB-BD31-4B8C-83A1-F6EECF244321}">
                <p14:modId xmlns:p14="http://schemas.microsoft.com/office/powerpoint/2010/main" val="4029696689"/>
              </p:ext>
            </p:extLst>
          </p:nvPr>
        </p:nvGraphicFramePr>
        <p:xfrm>
          <a:off x="965200" y="2638425"/>
          <a:ext cx="10261600" cy="310774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62219063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3199E6-3FEC-D0CC-D098-F28E7465CF9C}"/>
              </a:ext>
            </a:extLst>
          </p:cNvPr>
          <p:cNvSpPr>
            <a:spLocks noGrp="1"/>
          </p:cNvSpPr>
          <p:nvPr>
            <p:ph type="title"/>
          </p:nvPr>
        </p:nvSpPr>
        <p:spPr/>
        <p:txBody>
          <a:bodyPr/>
          <a:lstStyle/>
          <a:p>
            <a:r>
              <a:rPr lang="en-US" dirty="0"/>
              <a:t>Thank you!</a:t>
            </a:r>
          </a:p>
        </p:txBody>
      </p:sp>
      <p:sp>
        <p:nvSpPr>
          <p:cNvPr id="3" name="Text Placeholder 2">
            <a:extLst>
              <a:ext uri="{FF2B5EF4-FFF2-40B4-BE49-F238E27FC236}">
                <a16:creationId xmlns:a16="http://schemas.microsoft.com/office/drawing/2014/main" id="{8AAD8E94-79FD-AB91-FDB9-B0F7464926AD}"/>
              </a:ext>
            </a:extLst>
          </p:cNvPr>
          <p:cNvSpPr>
            <a:spLocks noGrp="1"/>
          </p:cNvSpPr>
          <p:nvPr>
            <p:ph type="body" idx="1"/>
          </p:nvPr>
        </p:nvSpPr>
        <p:spPr>
          <a:xfrm>
            <a:off x="4229498" y="4403835"/>
            <a:ext cx="3733004" cy="1265082"/>
          </a:xfrm>
        </p:spPr>
        <p:txBody>
          <a:bodyPr/>
          <a:lstStyle/>
          <a:p>
            <a:pPr algn="ctr"/>
            <a:r>
              <a:rPr lang="en-US" dirty="0"/>
              <a:t>Stacey Chambers</a:t>
            </a:r>
          </a:p>
          <a:p>
            <a:pPr algn="ctr"/>
            <a:r>
              <a:rPr lang="en-US" dirty="0"/>
              <a:t>(716) 629-3462</a:t>
            </a:r>
          </a:p>
          <a:p>
            <a:pPr algn="ctr"/>
            <a:r>
              <a:rPr lang="en-US" dirty="0">
                <a:hlinkClick r:id="rId3">
                  <a:extLst>
                    <a:ext uri="{A12FA001-AC4F-418D-AE19-62706E023703}">
                      <ahyp:hlinkClr xmlns:ahyp="http://schemas.microsoft.com/office/drawing/2018/hyperlinkcolor" val="tx"/>
                    </a:ext>
                  </a:extLst>
                </a:hlinkClick>
              </a:rPr>
              <a:t>schambers@thesummitcenter.org</a:t>
            </a:r>
            <a:endParaRPr lang="en-US" dirty="0"/>
          </a:p>
          <a:p>
            <a:endParaRPr lang="en-US" dirty="0"/>
          </a:p>
        </p:txBody>
      </p:sp>
    </p:spTree>
    <p:extLst>
      <p:ext uri="{BB962C8B-B14F-4D97-AF65-F5344CB8AC3E}">
        <p14:creationId xmlns:p14="http://schemas.microsoft.com/office/powerpoint/2010/main" val="22764169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EAEFDF-54D6-B41F-CCD7-A1F818D6C6A1}"/>
              </a:ext>
            </a:extLst>
          </p:cNvPr>
          <p:cNvSpPr>
            <a:spLocks noGrp="1"/>
          </p:cNvSpPr>
          <p:nvPr>
            <p:ph type="title"/>
          </p:nvPr>
        </p:nvSpPr>
        <p:spPr>
          <a:xfrm>
            <a:off x="705293" y="964692"/>
            <a:ext cx="10781414" cy="1188720"/>
          </a:xfrm>
        </p:spPr>
        <p:txBody>
          <a:bodyPr/>
          <a:lstStyle/>
          <a:p>
            <a:r>
              <a:rPr lang="en-US" dirty="0"/>
              <a:t>How much sleep should we be targeting?</a:t>
            </a:r>
          </a:p>
        </p:txBody>
      </p:sp>
      <p:graphicFrame>
        <p:nvGraphicFramePr>
          <p:cNvPr id="4" name="Content Placeholder 3">
            <a:extLst>
              <a:ext uri="{FF2B5EF4-FFF2-40B4-BE49-F238E27FC236}">
                <a16:creationId xmlns:a16="http://schemas.microsoft.com/office/drawing/2014/main" id="{2BFB54FF-A4AA-9AA9-7BD2-88FBF7E01EC4}"/>
              </a:ext>
            </a:extLst>
          </p:cNvPr>
          <p:cNvGraphicFramePr>
            <a:graphicFrameLocks noGrp="1"/>
          </p:cNvGraphicFramePr>
          <p:nvPr>
            <p:ph idx="1"/>
            <p:extLst>
              <p:ext uri="{D42A27DB-BD31-4B8C-83A1-F6EECF244321}">
                <p14:modId xmlns:p14="http://schemas.microsoft.com/office/powerpoint/2010/main" val="422232313"/>
              </p:ext>
            </p:extLst>
          </p:nvPr>
        </p:nvGraphicFramePr>
        <p:xfrm>
          <a:off x="2073635" y="2455327"/>
          <a:ext cx="8044729" cy="3512638"/>
        </p:xfrm>
        <a:graphic>
          <a:graphicData uri="http://schemas.openxmlformats.org/drawingml/2006/table">
            <a:tbl>
              <a:tblPr firstRow="1" bandRow="1">
                <a:tableStyleId>{5C22544A-7EE6-4342-B048-85BDC9FD1C3A}</a:tableStyleId>
              </a:tblPr>
              <a:tblGrid>
                <a:gridCol w="2681576">
                  <a:extLst>
                    <a:ext uri="{9D8B030D-6E8A-4147-A177-3AD203B41FA5}">
                      <a16:colId xmlns:a16="http://schemas.microsoft.com/office/drawing/2014/main" val="1101638705"/>
                    </a:ext>
                  </a:extLst>
                </a:gridCol>
                <a:gridCol w="3207752">
                  <a:extLst>
                    <a:ext uri="{9D8B030D-6E8A-4147-A177-3AD203B41FA5}">
                      <a16:colId xmlns:a16="http://schemas.microsoft.com/office/drawing/2014/main" val="1849235938"/>
                    </a:ext>
                  </a:extLst>
                </a:gridCol>
                <a:gridCol w="2155401">
                  <a:extLst>
                    <a:ext uri="{9D8B030D-6E8A-4147-A177-3AD203B41FA5}">
                      <a16:colId xmlns:a16="http://schemas.microsoft.com/office/drawing/2014/main" val="3599183176"/>
                    </a:ext>
                  </a:extLst>
                </a:gridCol>
              </a:tblGrid>
              <a:tr h="808868">
                <a:tc>
                  <a:txBody>
                    <a:bodyPr/>
                    <a:lstStyle/>
                    <a:p>
                      <a:pPr algn="ctr"/>
                      <a:r>
                        <a:rPr lang="en-US" sz="2000" dirty="0"/>
                        <a:t>Age</a:t>
                      </a:r>
                    </a:p>
                  </a:txBody>
                  <a:tcPr anchor="ctr"/>
                </a:tc>
                <a:tc>
                  <a:txBody>
                    <a:bodyPr/>
                    <a:lstStyle/>
                    <a:p>
                      <a:pPr algn="ctr"/>
                      <a:r>
                        <a:rPr lang="en-US" sz="2000" dirty="0"/>
                        <a:t>Hours of Sleep </a:t>
                      </a:r>
                    </a:p>
                    <a:p>
                      <a:pPr algn="ctr"/>
                      <a:r>
                        <a:rPr lang="en-US" sz="2000" dirty="0"/>
                        <a:t>(in a 24-hour period)</a:t>
                      </a:r>
                    </a:p>
                  </a:txBody>
                  <a:tcPr anchor="ctr"/>
                </a:tc>
                <a:tc>
                  <a:txBody>
                    <a:bodyPr/>
                    <a:lstStyle/>
                    <a:p>
                      <a:pPr algn="ctr"/>
                      <a:r>
                        <a:rPr lang="en-US" sz="2000" dirty="0"/>
                        <a:t>Naps?</a:t>
                      </a:r>
                    </a:p>
                  </a:txBody>
                  <a:tcPr anchor="ctr"/>
                </a:tc>
                <a:extLst>
                  <a:ext uri="{0D108BD9-81ED-4DB2-BD59-A6C34878D82A}">
                    <a16:rowId xmlns:a16="http://schemas.microsoft.com/office/drawing/2014/main" val="2800974190"/>
                  </a:ext>
                </a:extLst>
              </a:tr>
              <a:tr h="540754">
                <a:tc>
                  <a:txBody>
                    <a:bodyPr/>
                    <a:lstStyle/>
                    <a:p>
                      <a:pPr algn="ctr"/>
                      <a:r>
                        <a:rPr lang="en-US" sz="2000" dirty="0"/>
                        <a:t>4-12 Months</a:t>
                      </a:r>
                    </a:p>
                  </a:txBody>
                  <a:tcPr anchor="ctr"/>
                </a:tc>
                <a:tc>
                  <a:txBody>
                    <a:bodyPr/>
                    <a:lstStyle/>
                    <a:p>
                      <a:pPr algn="ctr"/>
                      <a:r>
                        <a:rPr lang="en-US" sz="2000" dirty="0"/>
                        <a:t>12 – 16 Hours</a:t>
                      </a:r>
                    </a:p>
                  </a:txBody>
                  <a:tcPr anchor="ctr"/>
                </a:tc>
                <a:tc>
                  <a:txBody>
                    <a:bodyPr/>
                    <a:lstStyle/>
                    <a:p>
                      <a:pPr algn="ctr"/>
                      <a:r>
                        <a:rPr lang="en-US" sz="2000" dirty="0"/>
                        <a:t>Yes</a:t>
                      </a:r>
                    </a:p>
                  </a:txBody>
                  <a:tcPr anchor="ctr"/>
                </a:tc>
                <a:extLst>
                  <a:ext uri="{0D108BD9-81ED-4DB2-BD59-A6C34878D82A}">
                    <a16:rowId xmlns:a16="http://schemas.microsoft.com/office/drawing/2014/main" val="3368164026"/>
                  </a:ext>
                </a:extLst>
              </a:tr>
              <a:tr h="540754">
                <a:tc>
                  <a:txBody>
                    <a:bodyPr/>
                    <a:lstStyle/>
                    <a:p>
                      <a:pPr algn="ctr"/>
                      <a:r>
                        <a:rPr lang="en-US" sz="2000" dirty="0"/>
                        <a:t>1-2 Years</a:t>
                      </a:r>
                    </a:p>
                  </a:txBody>
                  <a:tcPr anchor="ctr"/>
                </a:tc>
                <a:tc>
                  <a:txBody>
                    <a:bodyPr/>
                    <a:lstStyle/>
                    <a:p>
                      <a:pPr algn="ctr"/>
                      <a:r>
                        <a:rPr lang="en-US" sz="2000" dirty="0"/>
                        <a:t>11 – 14 Hours</a:t>
                      </a:r>
                    </a:p>
                  </a:txBody>
                  <a:tcPr anchor="ctr"/>
                </a:tc>
                <a:tc>
                  <a:txBody>
                    <a:bodyPr/>
                    <a:lstStyle/>
                    <a:p>
                      <a:pPr algn="ctr"/>
                      <a:r>
                        <a:rPr lang="en-US" sz="2000" dirty="0"/>
                        <a:t>Yes</a:t>
                      </a:r>
                    </a:p>
                  </a:txBody>
                  <a:tcPr anchor="ctr"/>
                </a:tc>
                <a:extLst>
                  <a:ext uri="{0D108BD9-81ED-4DB2-BD59-A6C34878D82A}">
                    <a16:rowId xmlns:a16="http://schemas.microsoft.com/office/drawing/2014/main" val="2662411861"/>
                  </a:ext>
                </a:extLst>
              </a:tr>
              <a:tr h="540754">
                <a:tc>
                  <a:txBody>
                    <a:bodyPr/>
                    <a:lstStyle/>
                    <a:p>
                      <a:pPr algn="ctr"/>
                      <a:r>
                        <a:rPr lang="en-US" sz="2000" dirty="0"/>
                        <a:t>3-5 Years</a:t>
                      </a:r>
                    </a:p>
                  </a:txBody>
                  <a:tcPr anchor="ctr"/>
                </a:tc>
                <a:tc>
                  <a:txBody>
                    <a:bodyPr/>
                    <a:lstStyle/>
                    <a:p>
                      <a:pPr algn="ctr"/>
                      <a:r>
                        <a:rPr lang="en-US" sz="2000" dirty="0"/>
                        <a:t>10 – 13 Hours</a:t>
                      </a:r>
                    </a:p>
                  </a:txBody>
                  <a:tcPr anchor="ctr"/>
                </a:tc>
                <a:tc>
                  <a:txBody>
                    <a:bodyPr/>
                    <a:lstStyle/>
                    <a:p>
                      <a:pPr algn="ctr"/>
                      <a:r>
                        <a:rPr lang="en-US" sz="2000" dirty="0"/>
                        <a:t>Yes</a:t>
                      </a:r>
                    </a:p>
                  </a:txBody>
                  <a:tcPr anchor="ctr"/>
                </a:tc>
                <a:extLst>
                  <a:ext uri="{0D108BD9-81ED-4DB2-BD59-A6C34878D82A}">
                    <a16:rowId xmlns:a16="http://schemas.microsoft.com/office/drawing/2014/main" val="1213425254"/>
                  </a:ext>
                </a:extLst>
              </a:tr>
              <a:tr h="540754">
                <a:tc>
                  <a:txBody>
                    <a:bodyPr/>
                    <a:lstStyle/>
                    <a:p>
                      <a:pPr algn="ctr"/>
                      <a:r>
                        <a:rPr lang="en-US" sz="2000" dirty="0"/>
                        <a:t>6-12 Years</a:t>
                      </a:r>
                    </a:p>
                  </a:txBody>
                  <a:tcPr anchor="ctr"/>
                </a:tc>
                <a:tc>
                  <a:txBody>
                    <a:bodyPr/>
                    <a:lstStyle/>
                    <a:p>
                      <a:pPr algn="ctr"/>
                      <a:r>
                        <a:rPr lang="en-US" sz="2000" dirty="0"/>
                        <a:t>9 – 12 Hours </a:t>
                      </a:r>
                    </a:p>
                  </a:txBody>
                  <a:tcPr anchor="ctr"/>
                </a:tc>
                <a:tc>
                  <a:txBody>
                    <a:bodyPr/>
                    <a:lstStyle/>
                    <a:p>
                      <a:pPr algn="ctr"/>
                      <a:r>
                        <a:rPr lang="en-US" sz="2000" dirty="0"/>
                        <a:t>No</a:t>
                      </a:r>
                    </a:p>
                  </a:txBody>
                  <a:tcPr anchor="ctr"/>
                </a:tc>
                <a:extLst>
                  <a:ext uri="{0D108BD9-81ED-4DB2-BD59-A6C34878D82A}">
                    <a16:rowId xmlns:a16="http://schemas.microsoft.com/office/drawing/2014/main" val="2479895519"/>
                  </a:ext>
                </a:extLst>
              </a:tr>
              <a:tr h="540754">
                <a:tc>
                  <a:txBody>
                    <a:bodyPr/>
                    <a:lstStyle/>
                    <a:p>
                      <a:pPr algn="ctr"/>
                      <a:r>
                        <a:rPr lang="en-US" sz="2000" dirty="0"/>
                        <a:t>13-18 Years</a:t>
                      </a:r>
                    </a:p>
                  </a:txBody>
                  <a:tcPr anchor="ctr"/>
                </a:tc>
                <a:tc>
                  <a:txBody>
                    <a:bodyPr/>
                    <a:lstStyle/>
                    <a:p>
                      <a:pPr algn="ctr"/>
                      <a:r>
                        <a:rPr lang="en-US" sz="2000" dirty="0"/>
                        <a:t>8 – 10 Hours</a:t>
                      </a:r>
                    </a:p>
                  </a:txBody>
                  <a:tcPr anchor="ctr"/>
                </a:tc>
                <a:tc>
                  <a:txBody>
                    <a:bodyPr/>
                    <a:lstStyle/>
                    <a:p>
                      <a:pPr algn="ctr"/>
                      <a:r>
                        <a:rPr lang="en-US" sz="2000" dirty="0"/>
                        <a:t>No</a:t>
                      </a:r>
                    </a:p>
                  </a:txBody>
                  <a:tcPr anchor="ctr"/>
                </a:tc>
                <a:extLst>
                  <a:ext uri="{0D108BD9-81ED-4DB2-BD59-A6C34878D82A}">
                    <a16:rowId xmlns:a16="http://schemas.microsoft.com/office/drawing/2014/main" val="1263275516"/>
                  </a:ext>
                </a:extLst>
              </a:tr>
            </a:tbl>
          </a:graphicData>
        </a:graphic>
      </p:graphicFrame>
      <p:sp>
        <p:nvSpPr>
          <p:cNvPr id="6" name="TextBox 5">
            <a:extLst>
              <a:ext uri="{FF2B5EF4-FFF2-40B4-BE49-F238E27FC236}">
                <a16:creationId xmlns:a16="http://schemas.microsoft.com/office/drawing/2014/main" id="{5279FBBF-1FB2-89F9-1F67-0CAAAF6AF15C}"/>
              </a:ext>
            </a:extLst>
          </p:cNvPr>
          <p:cNvSpPr txBox="1"/>
          <p:nvPr/>
        </p:nvSpPr>
        <p:spPr>
          <a:xfrm>
            <a:off x="3736390" y="6301484"/>
            <a:ext cx="4719218" cy="369332"/>
          </a:xfrm>
          <a:prstGeom prst="rect">
            <a:avLst/>
          </a:prstGeom>
          <a:noFill/>
        </p:spPr>
        <p:txBody>
          <a:bodyPr wrap="square" rtlCol="0">
            <a:spAutoFit/>
          </a:bodyPr>
          <a:lstStyle/>
          <a:p>
            <a:pPr algn="ctr"/>
            <a:r>
              <a:rPr lang="en-US" dirty="0"/>
              <a:t>As per the American Academy of Sleep Medicine</a:t>
            </a:r>
          </a:p>
        </p:txBody>
      </p:sp>
    </p:spTree>
    <p:extLst>
      <p:ext uri="{BB962C8B-B14F-4D97-AF65-F5344CB8AC3E}">
        <p14:creationId xmlns:p14="http://schemas.microsoft.com/office/powerpoint/2010/main" val="385943605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4F8A86-B220-B598-EAB2-83F5C88714A3}"/>
              </a:ext>
            </a:extLst>
          </p:cNvPr>
          <p:cNvSpPr>
            <a:spLocks noGrp="1"/>
          </p:cNvSpPr>
          <p:nvPr>
            <p:ph type="title"/>
          </p:nvPr>
        </p:nvSpPr>
        <p:spPr/>
        <p:txBody>
          <a:bodyPr/>
          <a:lstStyle/>
          <a:p>
            <a:r>
              <a:rPr lang="en-US" dirty="0"/>
              <a:t>Common sleep Challenges</a:t>
            </a:r>
          </a:p>
        </p:txBody>
      </p:sp>
      <p:sp>
        <p:nvSpPr>
          <p:cNvPr id="3" name="Content Placeholder 2">
            <a:extLst>
              <a:ext uri="{FF2B5EF4-FFF2-40B4-BE49-F238E27FC236}">
                <a16:creationId xmlns:a16="http://schemas.microsoft.com/office/drawing/2014/main" id="{94CFBC64-4FEC-6A81-D2FC-36EB7C63D08B}"/>
              </a:ext>
            </a:extLst>
          </p:cNvPr>
          <p:cNvSpPr>
            <a:spLocks noGrp="1"/>
          </p:cNvSpPr>
          <p:nvPr>
            <p:ph idx="1"/>
          </p:nvPr>
        </p:nvSpPr>
        <p:spPr/>
        <p:txBody>
          <a:bodyPr>
            <a:normAutofit/>
          </a:bodyPr>
          <a:lstStyle/>
          <a:p>
            <a:r>
              <a:rPr lang="en-US" sz="2400" dirty="0"/>
              <a:t>Battles during bedtime</a:t>
            </a:r>
          </a:p>
          <a:p>
            <a:r>
              <a:rPr lang="en-US" sz="2400" dirty="0"/>
              <a:t>Difficulty with sleep onset</a:t>
            </a:r>
          </a:p>
          <a:p>
            <a:r>
              <a:rPr lang="en-US" sz="2400" dirty="0"/>
              <a:t>Nighttime awakenings / Early waking</a:t>
            </a:r>
          </a:p>
          <a:p>
            <a:r>
              <a:rPr lang="en-US" sz="2400" dirty="0"/>
              <a:t>Sporadic sleep schedules  </a:t>
            </a:r>
          </a:p>
        </p:txBody>
      </p:sp>
    </p:spTree>
    <p:extLst>
      <p:ext uri="{BB962C8B-B14F-4D97-AF65-F5344CB8AC3E}">
        <p14:creationId xmlns:p14="http://schemas.microsoft.com/office/powerpoint/2010/main" val="95822695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56A76E-00F1-9FB2-3828-77832EFC4E39}"/>
              </a:ext>
            </a:extLst>
          </p:cNvPr>
          <p:cNvSpPr>
            <a:spLocks noGrp="1"/>
          </p:cNvSpPr>
          <p:nvPr>
            <p:ph type="title"/>
          </p:nvPr>
        </p:nvSpPr>
        <p:spPr>
          <a:xfrm>
            <a:off x="1349484" y="385391"/>
            <a:ext cx="9493031" cy="1188720"/>
          </a:xfrm>
        </p:spPr>
        <p:txBody>
          <a:bodyPr/>
          <a:lstStyle/>
          <a:p>
            <a:r>
              <a:rPr lang="en-US" dirty="0"/>
              <a:t>How Much sleep is your child getting?</a:t>
            </a:r>
            <a:br>
              <a:rPr lang="en-US" dirty="0"/>
            </a:br>
            <a:r>
              <a:rPr lang="en-US" dirty="0"/>
              <a:t>When are they getting it?</a:t>
            </a:r>
          </a:p>
        </p:txBody>
      </p:sp>
      <p:pic>
        <p:nvPicPr>
          <p:cNvPr id="3" name="Picture 8" descr="Talk Data to Me, Data Sticker, Funny ABA Sticker, Behavior Therapist Sticker,  Behavior Analyst Gift, Behavior Specialist, Behavior Coach - Etsy">
            <a:extLst>
              <a:ext uri="{FF2B5EF4-FFF2-40B4-BE49-F238E27FC236}">
                <a16:creationId xmlns:a16="http://schemas.microsoft.com/office/drawing/2014/main" id="{4A7A6AEC-6D8C-3D17-BB92-19ED8F1929A3}"/>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4469547" y="1915904"/>
            <a:ext cx="3252903" cy="3252903"/>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Interview Query | 40 Hilarious Data Science Memes">
            <a:extLst>
              <a:ext uri="{FF2B5EF4-FFF2-40B4-BE49-F238E27FC236}">
                <a16:creationId xmlns:a16="http://schemas.microsoft.com/office/drawing/2014/main" id="{AC1B3F8E-1583-F7C2-8070-B6BF96AAD3C7}"/>
              </a:ext>
            </a:extLst>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388633" y="4393892"/>
            <a:ext cx="3687893" cy="2079561"/>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a:extLst>
              <a:ext uri="{FF2B5EF4-FFF2-40B4-BE49-F238E27FC236}">
                <a16:creationId xmlns:a16="http://schemas.microsoft.com/office/drawing/2014/main" id="{7B51B181-52B8-8C94-6D91-F91F2ADB2051}"/>
              </a:ext>
            </a:extLst>
          </p:cNvPr>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8115472" y="4593427"/>
            <a:ext cx="3687896" cy="187918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9967919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938F03A-1538-4EE1-5774-A87BED05F751}"/>
              </a:ext>
            </a:extLst>
          </p:cNvPr>
          <p:cNvPicPr>
            <a:picLocks noChangeAspect="1"/>
          </p:cNvPicPr>
          <p:nvPr/>
        </p:nvPicPr>
        <p:blipFill>
          <a:blip r:embed="rId2"/>
          <a:stretch>
            <a:fillRect/>
          </a:stretch>
        </p:blipFill>
        <p:spPr>
          <a:xfrm>
            <a:off x="275350" y="783763"/>
            <a:ext cx="11641299" cy="5290474"/>
          </a:xfrm>
          <a:prstGeom prst="rect">
            <a:avLst/>
          </a:prstGeom>
        </p:spPr>
      </p:pic>
    </p:spTree>
    <p:extLst>
      <p:ext uri="{BB962C8B-B14F-4D97-AF65-F5344CB8AC3E}">
        <p14:creationId xmlns:p14="http://schemas.microsoft.com/office/powerpoint/2010/main" val="70312146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CC4B9411-260E-9C51-86B3-03FA937D2454}"/>
              </a:ext>
            </a:extLst>
          </p:cNvPr>
          <p:cNvPicPr>
            <a:picLocks noChangeAspect="1"/>
          </p:cNvPicPr>
          <p:nvPr/>
        </p:nvPicPr>
        <p:blipFill>
          <a:blip r:embed="rId2"/>
          <a:stretch>
            <a:fillRect/>
          </a:stretch>
        </p:blipFill>
        <p:spPr>
          <a:xfrm>
            <a:off x="572628" y="558371"/>
            <a:ext cx="11046744" cy="5741257"/>
          </a:xfrm>
          <a:prstGeom prst="rect">
            <a:avLst/>
          </a:prstGeom>
        </p:spPr>
      </p:pic>
    </p:spTree>
    <p:extLst>
      <p:ext uri="{BB962C8B-B14F-4D97-AF65-F5344CB8AC3E}">
        <p14:creationId xmlns:p14="http://schemas.microsoft.com/office/powerpoint/2010/main" val="129160558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 close-up of a schedule&#10;&#10;Description automatically generated">
            <a:extLst>
              <a:ext uri="{FF2B5EF4-FFF2-40B4-BE49-F238E27FC236}">
                <a16:creationId xmlns:a16="http://schemas.microsoft.com/office/drawing/2014/main" id="{12FA8366-D46A-E3B3-A1BD-A74F698A743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16200000">
            <a:off x="2876396" y="1004828"/>
            <a:ext cx="6439207" cy="4848344"/>
          </a:xfrm>
          <a:prstGeom prst="rect">
            <a:avLst/>
          </a:prstGeom>
        </p:spPr>
      </p:pic>
    </p:spTree>
    <p:extLst>
      <p:ext uri="{BB962C8B-B14F-4D97-AF65-F5344CB8AC3E}">
        <p14:creationId xmlns:p14="http://schemas.microsoft.com/office/powerpoint/2010/main" val="11585862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64CEE4-7AF7-10A7-7BFA-4026BA862CA6}"/>
              </a:ext>
            </a:extLst>
          </p:cNvPr>
          <p:cNvSpPr>
            <a:spLocks noGrp="1"/>
          </p:cNvSpPr>
          <p:nvPr>
            <p:ph type="title"/>
          </p:nvPr>
        </p:nvSpPr>
        <p:spPr/>
        <p:txBody>
          <a:bodyPr/>
          <a:lstStyle/>
          <a:p>
            <a:r>
              <a:rPr lang="en-US" dirty="0"/>
              <a:t>What is the data telling us?</a:t>
            </a:r>
          </a:p>
        </p:txBody>
      </p:sp>
      <p:sp>
        <p:nvSpPr>
          <p:cNvPr id="3" name="Content Placeholder 2">
            <a:extLst>
              <a:ext uri="{FF2B5EF4-FFF2-40B4-BE49-F238E27FC236}">
                <a16:creationId xmlns:a16="http://schemas.microsoft.com/office/drawing/2014/main" id="{1C164BDD-0328-C75C-48BA-74F22DC90B15}"/>
              </a:ext>
            </a:extLst>
          </p:cNvPr>
          <p:cNvSpPr>
            <a:spLocks noGrp="1"/>
          </p:cNvSpPr>
          <p:nvPr>
            <p:ph idx="1"/>
          </p:nvPr>
        </p:nvSpPr>
        <p:spPr>
          <a:xfrm>
            <a:off x="2112645" y="2489188"/>
            <a:ext cx="7966710" cy="4082796"/>
          </a:xfrm>
        </p:spPr>
        <p:txBody>
          <a:bodyPr>
            <a:normAutofit/>
          </a:bodyPr>
          <a:lstStyle/>
          <a:p>
            <a:r>
              <a:rPr lang="en-US" sz="2400" dirty="0"/>
              <a:t>Is the child taking longs naps late in the day and struggling to fall asleep at bedtime?</a:t>
            </a:r>
          </a:p>
          <a:p>
            <a:r>
              <a:rPr lang="en-US" sz="2400" dirty="0"/>
              <a:t>Does the child sleep consistently through the night, but wakes early than desired? </a:t>
            </a:r>
          </a:p>
          <a:p>
            <a:r>
              <a:rPr lang="en-US" sz="2400" dirty="0"/>
              <a:t>Does the child have to be woken up in the morning and appears to not be fully rested?</a:t>
            </a:r>
          </a:p>
          <a:p>
            <a:r>
              <a:rPr lang="en-US" sz="2400" dirty="0"/>
              <a:t>Does the child take longer than 30 minutes to fall asleep at bedtime? </a:t>
            </a:r>
          </a:p>
        </p:txBody>
      </p:sp>
    </p:spTree>
    <p:extLst>
      <p:ext uri="{BB962C8B-B14F-4D97-AF65-F5344CB8AC3E}">
        <p14:creationId xmlns:p14="http://schemas.microsoft.com/office/powerpoint/2010/main" val="2870910873"/>
      </p:ext>
    </p:extLst>
  </p:cSld>
  <p:clrMapOvr>
    <a:masterClrMapping/>
  </p:clrMapOvr>
</p:sld>
</file>

<file path=ppt/theme/theme1.xml><?xml version="1.0" encoding="utf-8"?>
<a:theme xmlns:a="http://schemas.openxmlformats.org/drawingml/2006/main" name="Parcel">
  <a:themeElements>
    <a:clrScheme name="Parcel">
      <a:dk1>
        <a:srgbClr val="000000"/>
      </a:dk1>
      <a:lt1>
        <a:srgbClr val="FFFFFF"/>
      </a:lt1>
      <a:dk2>
        <a:srgbClr val="4A5356"/>
      </a:dk2>
      <a:lt2>
        <a:srgbClr val="E8E3CE"/>
      </a:lt2>
      <a:accent1>
        <a:srgbClr val="F6A21D"/>
      </a:accent1>
      <a:accent2>
        <a:srgbClr val="9BAFB5"/>
      </a:accent2>
      <a:accent3>
        <a:srgbClr val="C96731"/>
      </a:accent3>
      <a:accent4>
        <a:srgbClr val="9CA383"/>
      </a:accent4>
      <a:accent5>
        <a:srgbClr val="87795D"/>
      </a:accent5>
      <a:accent6>
        <a:srgbClr val="A0988C"/>
      </a:accent6>
      <a:hlink>
        <a:srgbClr val="00B0F0"/>
      </a:hlink>
      <a:folHlink>
        <a:srgbClr val="738F97"/>
      </a:folHlink>
    </a:clrScheme>
    <a:fontScheme name="Parcel">
      <a:maj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Parcel">
      <a:fillStyleLst>
        <a:solidFill>
          <a:schemeClr val="phClr"/>
        </a:solidFill>
        <a:gradFill rotWithShape="1">
          <a:gsLst>
            <a:gs pos="0">
              <a:schemeClr val="phClr">
                <a:tint val="80000"/>
                <a:satMod val="107000"/>
                <a:lumMod val="103000"/>
              </a:schemeClr>
            </a:gs>
            <a:gs pos="100000">
              <a:schemeClr val="phClr">
                <a:tint val="82000"/>
                <a:satMod val="109000"/>
                <a:lumMod val="103000"/>
              </a:schemeClr>
            </a:gs>
          </a:gsLst>
          <a:lin ang="5400000" scaled="0"/>
        </a:gradFill>
        <a:gradFill rotWithShape="1">
          <a:gsLst>
            <a:gs pos="0">
              <a:schemeClr val="phClr">
                <a:tint val="97000"/>
                <a:satMod val="100000"/>
                <a:lumMod val="102000"/>
              </a:schemeClr>
            </a:gs>
            <a:gs pos="50000">
              <a:schemeClr val="phClr">
                <a:shade val="100000"/>
                <a:satMod val="103000"/>
                <a:lumMod val="100000"/>
              </a:schemeClr>
            </a:gs>
            <a:gs pos="100000">
              <a:schemeClr val="phClr">
                <a:shade val="93000"/>
                <a:satMod val="110000"/>
                <a:lumMod val="9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31750" cap="flat" cmpd="sng" algn="ctr">
          <a:solidFill>
            <a:schemeClr val="phClr"/>
          </a:solidFill>
          <a:prstDash val="solid"/>
        </a:ln>
      </a:lnStyleLst>
      <a:effectStyleLst>
        <a:effectStyle>
          <a:effectLst/>
        </a:effectStyle>
        <a:effectStyle>
          <a:effectLst/>
        </a:effectStyle>
        <a:effectStyle>
          <a:effectLst>
            <a:outerShdw blurRad="55880" dist="15240" dir="5400000" algn="ctr" rotWithShape="0">
              <a:srgbClr val="000000">
                <a:alpha val="45000"/>
              </a:srgbClr>
            </a:outerShdw>
          </a:effectLst>
          <a:scene3d>
            <a:camera prst="orthographicFront">
              <a:rot lat="0" lon="0" rev="0"/>
            </a:camera>
            <a:lightRig rig="brightRoom" dir="tl"/>
          </a:scene3d>
          <a:sp3d prstMaterial="dkEdge">
            <a:bevelT w="0" h="0"/>
          </a:sp3d>
        </a:effectStyle>
      </a:effectStyleLst>
      <a:bgFillStyleLst>
        <a:solidFill>
          <a:schemeClr val="phClr"/>
        </a:solidFill>
        <a:solidFill>
          <a:schemeClr val="phClr">
            <a:tint val="95000"/>
            <a:satMod val="170000"/>
          </a:schemeClr>
        </a:solidFill>
        <a:gradFill rotWithShape="1">
          <a:gsLst>
            <a:gs pos="0">
              <a:schemeClr val="phClr">
                <a:tint val="97000"/>
                <a:shade val="100000"/>
                <a:satMod val="185000"/>
                <a:lumMod val="120000"/>
              </a:schemeClr>
            </a:gs>
            <a:gs pos="100000">
              <a:schemeClr val="phClr">
                <a:tint val="96000"/>
                <a:shade val="95000"/>
                <a:satMod val="215000"/>
                <a:lumMod val="80000"/>
              </a:schemeClr>
            </a:gs>
          </a:gsLst>
          <a:path path="circle">
            <a:fillToRect l="50000" t="55000" r="125000" b="100000"/>
          </a:path>
        </a:gradFill>
      </a:bgFillStyleLst>
    </a:fmtScheme>
  </a:themeElements>
  <a:objectDefaults/>
  <a:extraClrSchemeLst/>
  <a:extLst>
    <a:ext uri="{05A4C25C-085E-4340-85A3-A5531E510DB2}">
      <thm15:themeFamily xmlns:thm15="http://schemas.microsoft.com/office/thememl/2012/main" name="Parcel" id="{8BEC4385-4EB9-4D53-BFB5-0EA123736B6D}" vid="{4DB32801-28C0-48B0-8C1D-A9A58613615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TM10001115[[fn=Parcel]]</Template>
  <TotalTime>5926</TotalTime>
  <Words>1157</Words>
  <Application>Microsoft Office PowerPoint</Application>
  <PresentationFormat>Widescreen</PresentationFormat>
  <Paragraphs>124</Paragraphs>
  <Slides>20</Slides>
  <Notes>14</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20</vt:i4>
      </vt:variant>
    </vt:vector>
  </HeadingPairs>
  <TitlesOfParts>
    <vt:vector size="24" baseType="lpstr">
      <vt:lpstr>Aptos</vt:lpstr>
      <vt:lpstr>Arial</vt:lpstr>
      <vt:lpstr>Gill Sans MT</vt:lpstr>
      <vt:lpstr>Parcel</vt:lpstr>
      <vt:lpstr>Sleep Basics</vt:lpstr>
      <vt:lpstr>Learning Objectives</vt:lpstr>
      <vt:lpstr>How much sleep should we be targeting?</vt:lpstr>
      <vt:lpstr>Common sleep Challenges</vt:lpstr>
      <vt:lpstr>How Much sleep is your child getting? When are they getting it?</vt:lpstr>
      <vt:lpstr>PowerPoint Presentation</vt:lpstr>
      <vt:lpstr>PowerPoint Presentation</vt:lpstr>
      <vt:lpstr>PowerPoint Presentation</vt:lpstr>
      <vt:lpstr>What is the data telling us?</vt:lpstr>
      <vt:lpstr>PowerPoint Presentation</vt:lpstr>
      <vt:lpstr>Stopping point</vt:lpstr>
      <vt:lpstr>Create a consistent Runway to Bedtime</vt:lpstr>
      <vt:lpstr>Key elements of a Good Evening routine</vt:lpstr>
      <vt:lpstr>Stopping point</vt:lpstr>
      <vt:lpstr>Falling Asleep</vt:lpstr>
      <vt:lpstr>Does your child have  sleep dependencies?</vt:lpstr>
      <vt:lpstr>Stopping point</vt:lpstr>
      <vt:lpstr>Additional resources </vt:lpstr>
      <vt:lpstr>Questions</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Sleep Basics</dc:title>
  <dc:creator>Stacey Chambers</dc:creator>
  <cp:lastModifiedBy>Stacey Chambers</cp:lastModifiedBy>
  <cp:revision>12</cp:revision>
  <dcterms:created xsi:type="dcterms:W3CDTF">2024-05-20T01:28:58Z</dcterms:created>
  <dcterms:modified xsi:type="dcterms:W3CDTF">2024-05-29T13:44:00Z</dcterms:modified>
</cp:coreProperties>
</file>